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44" r:id="rId2"/>
    <p:sldId id="329" r:id="rId3"/>
    <p:sldId id="355" r:id="rId4"/>
    <p:sldId id="341" r:id="rId5"/>
    <p:sldId id="362" r:id="rId6"/>
    <p:sldId id="332" r:id="rId7"/>
    <p:sldId id="347" r:id="rId8"/>
    <p:sldId id="334" r:id="rId9"/>
    <p:sldId id="337" r:id="rId10"/>
    <p:sldId id="368" r:id="rId11"/>
    <p:sldId id="353" r:id="rId12"/>
    <p:sldId id="372" r:id="rId13"/>
    <p:sldId id="350" r:id="rId14"/>
    <p:sldId id="364" r:id="rId15"/>
    <p:sldId id="317" r:id="rId16"/>
    <p:sldId id="367" r:id="rId17"/>
    <p:sldId id="377" r:id="rId18"/>
    <p:sldId id="376" r:id="rId19"/>
    <p:sldId id="374" r:id="rId20"/>
    <p:sldId id="354"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6A"/>
    <a:srgbClr val="008E77"/>
    <a:srgbClr val="71CEA7"/>
    <a:srgbClr val="1E7A6D"/>
    <a:srgbClr val="002D62"/>
    <a:srgbClr val="D4D4D5"/>
    <a:srgbClr val="F1F3F4"/>
    <a:srgbClr val="5F9AC2"/>
    <a:srgbClr val="9FA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64006" autoAdjust="0"/>
  </p:normalViewPr>
  <p:slideViewPr>
    <p:cSldViewPr>
      <p:cViewPr>
        <p:scale>
          <a:sx n="50" d="100"/>
          <a:sy n="50" d="100"/>
        </p:scale>
        <p:origin x="2386" y="173"/>
      </p:cViewPr>
      <p:guideLst>
        <p:guide orient="horz" pos="2160"/>
        <p:guide pos="2880"/>
      </p:guideLst>
    </p:cSldViewPr>
  </p:slideViewPr>
  <p:outlineViewPr>
    <p:cViewPr>
      <p:scale>
        <a:sx n="33" d="100"/>
        <a:sy n="33" d="100"/>
      </p:scale>
      <p:origin x="0" y="-1059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6" d="100"/>
          <a:sy n="66"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F7232F-741E-495F-BE95-EB6ED4C42C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A6737C8-D7C6-4CF2-B27C-9FA96CD222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AE5034-8E0A-4A15-818C-02668AF1EB36}" type="datetimeFigureOut">
              <a:rPr lang="en-US" smtClean="0"/>
              <a:t>5/14/2020</a:t>
            </a:fld>
            <a:endParaRPr lang="en-US"/>
          </a:p>
        </p:txBody>
      </p:sp>
      <p:sp>
        <p:nvSpPr>
          <p:cNvPr id="4" name="Footer Placeholder 3">
            <a:extLst>
              <a:ext uri="{FF2B5EF4-FFF2-40B4-BE49-F238E27FC236}">
                <a16:creationId xmlns:a16="http://schemas.microsoft.com/office/drawing/2014/main" id="{279A170A-B221-44CD-B411-189D88932C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5B5559-07F3-4733-8759-FDEC56DFB2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7D4D8D-B56E-4707-94CF-EA4F63E17A39}" type="slidenum">
              <a:rPr lang="en-US" smtClean="0"/>
              <a:t>‹#›</a:t>
            </a:fld>
            <a:endParaRPr lang="en-US"/>
          </a:p>
        </p:txBody>
      </p:sp>
    </p:spTree>
    <p:extLst>
      <p:ext uri="{BB962C8B-B14F-4D97-AF65-F5344CB8AC3E}">
        <p14:creationId xmlns:p14="http://schemas.microsoft.com/office/powerpoint/2010/main" val="2596066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FBF4C307-0CAE-4443-A8F0-A0AC9FB78198}" type="datetimeFigureOut">
              <a:rPr lang="en-US"/>
              <a:pPr>
                <a:defRPr/>
              </a:pPr>
              <a:t>5/14/2020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9B6881-4007-4DC6-80F5-640469C80DEE}" type="slidenum">
              <a:rPr lang="en-US" altLang="en-US"/>
              <a:pPr>
                <a:defRPr/>
              </a:pPr>
              <a:t>‹#›</a:t>
            </a:fld>
            <a:endParaRPr lang="en-US" altLang="en-US"/>
          </a:p>
        </p:txBody>
      </p:sp>
    </p:spTree>
    <p:extLst>
      <p:ext uri="{BB962C8B-B14F-4D97-AF65-F5344CB8AC3E}">
        <p14:creationId xmlns:p14="http://schemas.microsoft.com/office/powerpoint/2010/main" val="2368187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Good news! Your employer offers a valuable Flexible Spending Account as part of your employee benefits package. </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This video will cover the benefits and features of participating in the </a:t>
            </a:r>
            <a:r>
              <a:rPr lang="en-US" altLang="en-US" b="1" dirty="0"/>
              <a:t>FlexSystem FSA Plan</a:t>
            </a:r>
            <a:r>
              <a:rPr lang="en-US" altLang="en-US" b="0"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FlexSystem is the name of the FSA Plan available to you through your employer, and is administered by TASC.</a:t>
            </a:r>
          </a:p>
          <a:p>
            <a:pPr eaLnBrk="1" hangingPunct="1"/>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149335F-F00B-4840-804A-75C34B84DD16}" type="slidenum">
              <a:rPr lang="en-US" altLang="en-US" smtClean="0">
                <a:solidFill>
                  <a:srgbClr val="000000"/>
                </a:solidFill>
                <a:latin typeface="Gill Sans" pitchFamily="-65" charset="0"/>
                <a:ea typeface="ヒラギノ角ゴ ProN W3" pitchFamily="-65" charset="-128"/>
                <a:sym typeface="Gill Sans" pitchFamily="-65" charset="0"/>
              </a:rPr>
              <a:pPr eaLnBrk="1" hangingPunct="1">
                <a:spcBef>
                  <a:spcPct val="0"/>
                </a:spcBef>
              </a:pPr>
              <a:t>1</a:t>
            </a:fld>
            <a:endParaRPr lang="en-US" altLang="en-US">
              <a:solidFill>
                <a:srgbClr val="000000"/>
              </a:solidFill>
              <a:latin typeface="Gill Sans" pitchFamily="-65" charset="0"/>
              <a:ea typeface="ヒラギノ角ゴ ProN W3" pitchFamily="-65" charset="-128"/>
              <a:sym typeface="Gill Sans" pitchFamily="-65" charset="0"/>
            </a:endParaRPr>
          </a:p>
        </p:txBody>
      </p:sp>
    </p:spTree>
    <p:extLst>
      <p:ext uri="{BB962C8B-B14F-4D97-AF65-F5344CB8AC3E}">
        <p14:creationId xmlns:p14="http://schemas.microsoft.com/office/powerpoint/2010/main" val="133408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a:t>When considering how much to contribute, it is also important to understand the </a:t>
            </a:r>
            <a:r>
              <a:rPr lang="en-US" altLang="en-US" b="1" dirty="0"/>
              <a:t>Use-it-or-Lose-it Rule, </a:t>
            </a:r>
            <a:r>
              <a:rPr lang="en-US" altLang="en-US" dirty="0"/>
              <a:t>which states that any un-used FSA funds at the end of the plan year will be forfeited.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a:t>To help protect your funds, employers may choose to implement a Carryover option or a Transitional Period with your plan.</a:t>
            </a:r>
            <a:endParaRPr lang="en-US" altLang="en-US"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lt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t>If </a:t>
            </a:r>
            <a:r>
              <a:rPr lang="en-US" altLang="en-US" b="1" dirty="0"/>
              <a:t>Carryover </a:t>
            </a:r>
            <a:r>
              <a:rPr lang="en-US" altLang="en-US" dirty="0"/>
              <a:t>is available, you may carry up to $500 of your leftover Healthcare FSA funds into the next Plan Year with no penalty or forfeiture. This means there is absolutely </a:t>
            </a:r>
            <a:r>
              <a:rPr lang="en-US" altLang="en-US" b="1" dirty="0"/>
              <a:t>no risk </a:t>
            </a:r>
            <a:r>
              <a:rPr lang="en-US" altLang="en-US" dirty="0"/>
              <a:t>to contribute at least $500 per year to your Healthcare FSA.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rPr>
              <a:t>Carryover funds are automatically moved into the new Plan Year after the Plan Runout End Date, even if you made no election for the new Plan Year – or you may manually move them sooner via your </a:t>
            </a:r>
            <a:r>
              <a:rPr lang="en-US" altLang="en-US" dirty="0" err="1">
                <a:latin typeface="Arial" panose="020B0604020202020204" pitchFamily="34" charset="0"/>
              </a:rPr>
              <a:t>MyTASC</a:t>
            </a:r>
            <a:r>
              <a:rPr lang="en-US" altLang="en-US" dirty="0">
                <a:latin typeface="Arial" panose="020B0604020202020204" pitchFamily="34" charset="0"/>
              </a:rPr>
              <a:t> account. </a:t>
            </a:r>
            <a:r>
              <a:rPr lang="en-US" altLang="en-US" dirty="0"/>
              <a:t>Any remaining funds in excess of $500 will be forfeited. Please note, carryover only applies to Healthcare FSA.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t>If a </a:t>
            </a:r>
            <a:r>
              <a:rPr lang="en-US" altLang="en-US" b="1" dirty="0"/>
              <a:t>Transitional Period </a:t>
            </a:r>
            <a:r>
              <a:rPr lang="en-US" altLang="en-US" dirty="0"/>
              <a:t>is available, you have an extended period of time beyond year-end to use your remaining funds.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dirty="0"/>
              <a:t>Check with your employer to find out what is available under your plan</a:t>
            </a:r>
            <a:r>
              <a:rPr lang="en-US" altLang="en-US" baseline="0" dirty="0"/>
              <a:t> so you can plan your annual elections accordingly. And as the end of the plan year nears, check your balances frequently for remaining funds and determine how you can use them before it’s too late.</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E09B6881-4007-4DC6-80F5-640469C80DEE}" type="slidenum">
              <a:rPr lang="en-US" altLang="en-US" smtClean="0"/>
              <a:pPr>
                <a:defRPr/>
              </a:pPr>
              <a:t>10</a:t>
            </a:fld>
            <a:endParaRPr lang="en-US" altLang="en-US"/>
          </a:p>
        </p:txBody>
      </p:sp>
    </p:spTree>
    <p:extLst>
      <p:ext uri="{BB962C8B-B14F-4D97-AF65-F5344CB8AC3E}">
        <p14:creationId xmlns:p14="http://schemas.microsoft.com/office/powerpoint/2010/main" val="2635787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understand the benefits of an FSA, let’s </a:t>
            </a:r>
            <a:r>
              <a:rPr lang="en-US" altLang="en-US" dirty="0"/>
              <a:t>go over </a:t>
            </a:r>
            <a:r>
              <a:rPr lang="en-US" altLang="en-US" b="0" i="0" dirty="0"/>
              <a:t>how</a:t>
            </a:r>
            <a:r>
              <a:rPr lang="en-US" altLang="en-US" b="1" i="1" dirty="0"/>
              <a:t> </a:t>
            </a:r>
            <a:r>
              <a:rPr lang="en-US" altLang="en-US" dirty="0"/>
              <a:t>the FlexSystem Plan works.</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As a FlexSystem participant, you have access to many great tools and features to easily manage your FSA benefits and access your funds.</a:t>
            </a:r>
          </a:p>
          <a:p>
            <a:endParaRPr lang="en-US" dirty="0"/>
          </a:p>
        </p:txBody>
      </p:sp>
      <p:sp>
        <p:nvSpPr>
          <p:cNvPr id="4" name="Slide Number Placeholder 3"/>
          <p:cNvSpPr>
            <a:spLocks noGrp="1"/>
          </p:cNvSpPr>
          <p:nvPr>
            <p:ph type="sldNum" sz="quarter" idx="10"/>
          </p:nvPr>
        </p:nvSpPr>
        <p:spPr/>
        <p:txBody>
          <a:bodyPr/>
          <a:lstStyle/>
          <a:p>
            <a:pPr>
              <a:defRPr/>
            </a:pPr>
            <a:fld id="{E09B6881-4007-4DC6-80F5-640469C80DEE}" type="slidenum">
              <a:rPr lang="en-US" altLang="en-US" smtClean="0"/>
              <a:pPr>
                <a:defRPr/>
              </a:pPr>
              <a:t>11</a:t>
            </a:fld>
            <a:endParaRPr lang="en-US" altLang="en-US"/>
          </a:p>
        </p:txBody>
      </p:sp>
    </p:spTree>
    <p:extLst>
      <p:ext uri="{BB962C8B-B14F-4D97-AF65-F5344CB8AC3E}">
        <p14:creationId xmlns:p14="http://schemas.microsoft.com/office/powerpoint/2010/main" val="4036080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kern="0" dirty="0"/>
              <a:t>To participate in FlexSystem, you must enroll each year, as your enrollment does not automatically renew year after year.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dirty="0"/>
              <a:t>Enrollment is available online or with a paper </a:t>
            </a:r>
            <a:r>
              <a:rPr lang="en-US" altLang="en-US" sz="1200" kern="0" dirty="0"/>
              <a:t>form, as instructed by your employer.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With online enrollment, you can quickly and easily setup your FSA benefits from your home computer using our secure </a:t>
            </a:r>
            <a:r>
              <a:rPr lang="en-US" altLang="en-US" dirty="0" err="1"/>
              <a:t>MyTASC</a:t>
            </a:r>
            <a:r>
              <a:rPr lang="en-US" altLang="en-US" dirty="0"/>
              <a:t> web portal.</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Simply select the FSA benefits to participate in and your annual election for each -- not to exceed the IRS allowed maximums.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Your annual election for each enrolled benefit will begin to deduct from your payroll on a pre-tax basis on your Plan Year start date and continue throughout the year in equal amounts.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Once your payroll contributions deposit into your FlexSystem accounts, you may begin to use those funds to pay for eligible expenses.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dirty="0"/>
          </a:p>
        </p:txBody>
      </p:sp>
      <p:sp>
        <p:nvSpPr>
          <p:cNvPr id="4" name="Slide Number Placeholder 3"/>
          <p:cNvSpPr>
            <a:spLocks noGrp="1"/>
          </p:cNvSpPr>
          <p:nvPr>
            <p:ph type="sldNum" sz="quarter" idx="10"/>
          </p:nvPr>
        </p:nvSpPr>
        <p:spPr/>
        <p:txBody>
          <a:bodyPr/>
          <a:lstStyle/>
          <a:p>
            <a:pPr>
              <a:defRPr/>
            </a:pPr>
            <a:fld id="{E09B6881-4007-4DC6-80F5-640469C80DEE}" type="slidenum">
              <a:rPr lang="en-US" altLang="en-US" smtClean="0"/>
              <a:pPr>
                <a:defRPr/>
              </a:pPr>
              <a:t>12</a:t>
            </a:fld>
            <a:endParaRPr lang="en-US" altLang="en-US"/>
          </a:p>
        </p:txBody>
      </p:sp>
    </p:spTree>
    <p:extLst>
      <p:ext uri="{BB962C8B-B14F-4D97-AF65-F5344CB8AC3E}">
        <p14:creationId xmlns:p14="http://schemas.microsoft.com/office/powerpoint/2010/main" val="4202000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FlexSystem offers two ways to access your FSA funds:</a:t>
            </a:r>
          </a:p>
          <a:p>
            <a:endParaRPr lang="en-US" dirty="0"/>
          </a:p>
          <a:p>
            <a:pPr marL="171450" indent="-171450">
              <a:buFont typeface="Arial" panose="020B0604020202020204" pitchFamily="34" charset="0"/>
              <a:buChar char="•"/>
            </a:pPr>
            <a:r>
              <a:rPr lang="en-US" dirty="0"/>
              <a:t>The most convenient method is the </a:t>
            </a:r>
            <a:r>
              <a:rPr lang="en-US" b="1" dirty="0"/>
              <a:t>TASC Card </a:t>
            </a:r>
            <a:r>
              <a:rPr lang="en-US" dirty="0"/>
              <a:t>-- a benefits debit card that </a:t>
            </a:r>
            <a:r>
              <a:rPr lang="en-US" altLang="en-US" dirty="0"/>
              <a:t>provides easy access to your FlexSystem funds. Simply swipe your TASC Card where Mastercard is accepted to pay for eligible expenses directly from your FlexSystem account.</a:t>
            </a:r>
          </a:p>
          <a:p>
            <a:pPr marL="171450" indent="-171450">
              <a:buFont typeface="Arial" panose="020B0604020202020204" pitchFamily="34" charset="0"/>
              <a:buChar char="•"/>
            </a:pPr>
            <a:r>
              <a:rPr lang="en-US" dirty="0"/>
              <a:t>New participants will receive a TASC Card in the mail within 2 weeks of enrollment.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t>If you are a returning Participant, hang on to your current TASC Card… it will be reloaded at the beginning of each Plan Year.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you </a:t>
            </a:r>
            <a:r>
              <a:rPr lang="en-US" i="1" dirty="0"/>
              <a:t>don’t </a:t>
            </a:r>
            <a:r>
              <a:rPr lang="en-US" dirty="0"/>
              <a:t>use the card for an eligible purchase, you can submit a </a:t>
            </a:r>
            <a:r>
              <a:rPr lang="en-US" b="1" dirty="0"/>
              <a:t>Request for Reimbursement </a:t>
            </a:r>
            <a:r>
              <a:rPr lang="en-US" dirty="0"/>
              <a:t>using one of many methods, including our free </a:t>
            </a:r>
            <a:r>
              <a:rPr lang="en-US" b="1" dirty="0"/>
              <a:t>mobile app.</a:t>
            </a:r>
            <a:endParaRPr lang="en-US" dirty="0"/>
          </a:p>
          <a:p>
            <a:endParaRPr lang="en-US" dirty="0"/>
          </a:p>
          <a:p>
            <a:r>
              <a:rPr lang="en-US" dirty="0"/>
              <a:t>The next few screens offer more details on how these two options work.</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09B6881-4007-4DC6-80F5-640469C80DEE}" type="slidenum">
              <a:rPr lang="en-US" altLang="en-US" smtClean="0"/>
              <a:pPr>
                <a:defRPr/>
              </a:pPr>
              <a:t>13</a:t>
            </a:fld>
            <a:endParaRPr lang="en-US" altLang="en-US"/>
          </a:p>
        </p:txBody>
      </p:sp>
    </p:spTree>
    <p:extLst>
      <p:ext uri="{BB962C8B-B14F-4D97-AF65-F5344CB8AC3E}">
        <p14:creationId xmlns:p14="http://schemas.microsoft.com/office/powerpoint/2010/main" val="338524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rPr>
              <a:t>The TASC Card gives you instant access to the available funds in your FlexSystem account to pay for eligible FSA expenses at the point-of-purchase.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rPr>
              <a:t>This saves you the time and hassle of paying out-of-pocket and submitting a request for reimbursement.</a:t>
            </a:r>
          </a:p>
          <a:p>
            <a:pPr marL="171450" indent="-171450" eaLnBrk="1" hangingPunct="1">
              <a:buFont typeface="Arial" panose="020B0604020202020204" pitchFamily="34" charset="0"/>
              <a:buChar char="•"/>
            </a:pPr>
            <a:endParaRPr lang="en-US" altLang="en-US" dirty="0">
              <a:latin typeface="Arial" panose="020B0604020202020204" pitchFamily="34" charset="0"/>
            </a:endParaRPr>
          </a:p>
          <a:p>
            <a:pPr marL="171450" indent="-171450" eaLnBrk="1" hangingPunct="1">
              <a:buFont typeface="Arial" panose="020B0604020202020204" pitchFamily="34" charset="0"/>
              <a:buChar char="•"/>
            </a:pPr>
            <a:r>
              <a:rPr lang="en-US" altLang="en-US" dirty="0">
                <a:latin typeface="Arial" panose="020B0604020202020204" pitchFamily="34" charset="0"/>
              </a:rPr>
              <a:t>The healthcare inventory system automatically approves the purchase of most eligible items and deducts the amount from your benefits account, with no additional substantiation required. Although, we do encourage you to keep your receipts in the event that substantiation is requested.</a:t>
            </a:r>
          </a:p>
          <a:p>
            <a:pPr marL="171450" indent="-171450" eaLnBrk="1" hangingPunct="1">
              <a:buFont typeface="Arial" panose="020B0604020202020204" pitchFamily="34" charset="0"/>
              <a:buChar char="•"/>
            </a:pPr>
            <a:r>
              <a:rPr lang="en-US" altLang="en-US" dirty="0">
                <a:latin typeface="Arial" panose="020B0604020202020204" pitchFamily="34" charset="0"/>
              </a:rPr>
              <a:t>Each TASC Card is good for 4 years and is automatically reissued when it expires.</a:t>
            </a:r>
          </a:p>
          <a:p>
            <a:pPr marL="171450" indent="-171450" eaLnBrk="1" hangingPunct="1">
              <a:buFont typeface="Arial" panose="020B0604020202020204" pitchFamily="34" charset="0"/>
              <a:buChar char="•"/>
            </a:pPr>
            <a:r>
              <a:rPr lang="en-US" altLang="en-US" dirty="0">
                <a:latin typeface="Arial" panose="020B0604020202020204" pitchFamily="34" charset="0"/>
              </a:rPr>
              <a:t>You may request </a:t>
            </a:r>
            <a:r>
              <a:rPr lang="en-US" altLang="en-US" u="sng" dirty="0">
                <a:latin typeface="Arial" panose="020B0604020202020204" pitchFamily="34" charset="0"/>
              </a:rPr>
              <a:t>one</a:t>
            </a:r>
            <a:r>
              <a:rPr lang="en-US" altLang="en-US" dirty="0">
                <a:latin typeface="Arial" panose="020B0604020202020204" pitchFamily="34" charset="0"/>
              </a:rPr>
              <a:t> additional TASC Card at no cost – however, any additional cards are $10 each. </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marL="171450" indent="-171450" eaLnBrk="1" hangingPunct="1">
              <a:buFont typeface="Arial" panose="020B0604020202020204" pitchFamily="34" charset="0"/>
              <a:buChar char="•"/>
            </a:pPr>
            <a:endParaRPr lang="en-US" altLang="en-US" dirty="0"/>
          </a:p>
          <a:p>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5C307A-1F4B-40D6-8765-9C6B8AE3DCE3}" type="slidenum">
              <a:rPr lang="en-US" altLang="en-US" smtClean="0"/>
              <a:pPr/>
              <a:t>14</a:t>
            </a:fld>
            <a:endParaRPr lang="en-US" altLang="en-US"/>
          </a:p>
        </p:txBody>
      </p:sp>
    </p:spTree>
    <p:extLst>
      <p:ext uri="{BB962C8B-B14F-4D97-AF65-F5344CB8AC3E}">
        <p14:creationId xmlns:p14="http://schemas.microsoft.com/office/powerpoint/2010/main" val="2839282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D0DA24-432A-46E1-8A05-9AB946BC5714}"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
        <p:nvSpPr>
          <p:cNvPr id="20483"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altLang="en-US" dirty="0">
                <a:latin typeface="Arial" panose="020B0604020202020204" pitchFamily="34" charset="0"/>
              </a:rPr>
              <a:t>Our industry-exclusive TASC Card features </a:t>
            </a:r>
            <a:r>
              <a:rPr lang="en-US" altLang="en-US" b="1" dirty="0">
                <a:latin typeface="Arial" panose="020B0604020202020204" pitchFamily="34" charset="0"/>
              </a:rPr>
              <a:t>two</a:t>
            </a:r>
            <a:r>
              <a:rPr lang="en-US" altLang="en-US" dirty="0">
                <a:latin typeface="Arial" panose="020B0604020202020204" pitchFamily="34" charset="0"/>
              </a:rPr>
              <a:t> accounts on one card: the </a:t>
            </a:r>
            <a:r>
              <a:rPr lang="en-US" altLang="en-US" u="sng" dirty="0" err="1">
                <a:latin typeface="Arial" panose="020B0604020202020204" pitchFamily="34" charset="0"/>
              </a:rPr>
              <a:t>MyBenefits</a:t>
            </a:r>
            <a:r>
              <a:rPr lang="en-US" altLang="en-US" u="sng" dirty="0">
                <a:latin typeface="Arial" panose="020B0604020202020204" pitchFamily="34" charset="0"/>
              </a:rPr>
              <a:t> account</a:t>
            </a:r>
            <a:r>
              <a:rPr lang="en-US" altLang="en-US" dirty="0">
                <a:latin typeface="Arial" panose="020B0604020202020204" pitchFamily="34" charset="0"/>
              </a:rPr>
              <a:t> for qualified FSA purchases,</a:t>
            </a:r>
            <a:r>
              <a:rPr lang="en-US" altLang="en-US" baseline="0" dirty="0">
                <a:latin typeface="Arial" panose="020B0604020202020204" pitchFamily="34" charset="0"/>
              </a:rPr>
              <a:t> </a:t>
            </a:r>
            <a:r>
              <a:rPr lang="en-US" altLang="en-US" dirty="0">
                <a:latin typeface="Arial" panose="020B0604020202020204" pitchFamily="34" charset="0"/>
              </a:rPr>
              <a:t>and the </a:t>
            </a:r>
            <a:r>
              <a:rPr lang="en-US" altLang="en-US" u="sng" dirty="0" err="1">
                <a:latin typeface="Arial" panose="020B0604020202020204" pitchFamily="34" charset="0"/>
              </a:rPr>
              <a:t>MyCash</a:t>
            </a:r>
            <a:r>
              <a:rPr lang="en-US" altLang="en-US" u="sng" dirty="0">
                <a:latin typeface="Arial" panose="020B0604020202020204" pitchFamily="34" charset="0"/>
              </a:rPr>
              <a:t> account</a:t>
            </a:r>
            <a:r>
              <a:rPr lang="en-US" altLang="en-US" u="none" dirty="0">
                <a:latin typeface="Arial" panose="020B0604020202020204" pitchFamily="34" charset="0"/>
              </a:rPr>
              <a:t> </a:t>
            </a:r>
            <a:r>
              <a:rPr lang="en-US" altLang="en-US" dirty="0">
                <a:latin typeface="Arial" panose="020B0604020202020204" pitchFamily="34" charset="0"/>
              </a:rPr>
              <a:t>for reimbursements and spending.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1" dirty="0">
                <a:latin typeface="Arial" panose="020B0604020202020204" pitchFamily="34" charset="0"/>
              </a:rPr>
              <a:t>[CLICK]</a:t>
            </a:r>
            <a:r>
              <a:rPr lang="en-US" altLang="en-US" dirty="0">
                <a:latin typeface="Arial" panose="020B0604020202020204" pitchFamily="34" charset="0"/>
              </a:rPr>
              <a:t> With smart-card technology, the TASC Card is able to pull funds from the appropriate account based on the type of purchase.</a:t>
            </a:r>
          </a:p>
          <a:p>
            <a:pPr marL="171450" indent="-171450" eaLnBrk="1" hangingPunct="1">
              <a:buFont typeface="Arial" panose="020B0604020202020204" pitchFamily="34" charset="0"/>
              <a:buChar char="•"/>
            </a:pPr>
            <a:endParaRPr lang="en-US" altLang="en-US" dirty="0">
              <a:latin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When you submit a Request for Reimbursement for an eligible purchase, that reimbursement payment is directly deposited into your </a:t>
            </a:r>
            <a:r>
              <a:rPr lang="en-US" altLang="en-US" dirty="0" err="1"/>
              <a:t>MyCash</a:t>
            </a:r>
            <a:r>
              <a:rPr lang="en-US" altLang="en-US" dirty="0"/>
              <a:t> account </a:t>
            </a:r>
            <a:r>
              <a:rPr lang="en-US" altLang="en-US" b="1" dirty="0"/>
              <a:t>within 12-hours</a:t>
            </a:r>
            <a:r>
              <a:rPr lang="en-US" altLang="en-US" dirty="0"/>
              <a:t> -- </a:t>
            </a:r>
            <a:r>
              <a:rPr lang="en-US" altLang="en-US" baseline="0" dirty="0">
                <a:latin typeface="Arial" panose="020B0604020202020204" pitchFamily="34" charset="0"/>
              </a:rPr>
              <a:t>that’s faster than a bank deposit!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And you can access your </a:t>
            </a:r>
            <a:r>
              <a:rPr lang="en-US" altLang="en-US" dirty="0" err="1"/>
              <a:t>MyCash</a:t>
            </a:r>
            <a:r>
              <a:rPr lang="en-US" altLang="en-US" dirty="0"/>
              <a:t> funds with the swipe of your TASC Card </a:t>
            </a:r>
            <a:r>
              <a:rPr lang="en-US" altLang="en-US" baseline="0" dirty="0">
                <a:latin typeface="Arial" panose="020B0604020202020204" pitchFamily="34" charset="0"/>
              </a:rPr>
              <a:t>anywhere Mastercard is accepted, for </a:t>
            </a:r>
            <a:r>
              <a:rPr lang="en-US" altLang="en-US" u="sng" baseline="0" dirty="0">
                <a:latin typeface="Arial" panose="020B0604020202020204" pitchFamily="34" charset="0"/>
              </a:rPr>
              <a:t>any</a:t>
            </a:r>
            <a:r>
              <a:rPr lang="en-US" altLang="en-US" baseline="0" dirty="0">
                <a:latin typeface="Arial" panose="020B0604020202020204" pitchFamily="34" charset="0"/>
              </a:rPr>
              <a:t> purchase -- or withdraw cash from an ATM.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baseline="0" dirty="0">
              <a:latin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aseline="0" dirty="0">
                <a:latin typeface="Arial" panose="020B0604020202020204" pitchFamily="34" charset="0"/>
              </a:rPr>
              <a:t>With </a:t>
            </a:r>
            <a:r>
              <a:rPr lang="en-US" altLang="en-US" baseline="0" dirty="0" err="1">
                <a:latin typeface="Arial" panose="020B0604020202020204" pitchFamily="34" charset="0"/>
              </a:rPr>
              <a:t>MyCash</a:t>
            </a:r>
            <a:r>
              <a:rPr lang="en-US" altLang="en-US" baseline="0" dirty="0">
                <a:latin typeface="Arial" panose="020B0604020202020204" pitchFamily="34" charset="0"/>
              </a:rPr>
              <a:t>, your TASC Card serves as both a benefits debit card </a:t>
            </a:r>
            <a:r>
              <a:rPr lang="en-US" altLang="en-US" u="sng" baseline="0" dirty="0">
                <a:latin typeface="Arial" panose="020B0604020202020204" pitchFamily="34" charset="0"/>
              </a:rPr>
              <a:t>and</a:t>
            </a:r>
            <a:r>
              <a:rPr lang="en-US" altLang="en-US" baseline="0" dirty="0">
                <a:latin typeface="Arial" panose="020B0604020202020204" pitchFamily="34" charset="0"/>
              </a:rPr>
              <a:t> a cash card.</a:t>
            </a:r>
            <a:endParaRPr lang="en-US" altLang="en-US" dirty="0">
              <a:latin typeface="Arial" panose="020B0604020202020204" pitchFamily="34" charset="0"/>
            </a:endParaRPr>
          </a:p>
          <a:p>
            <a:pPr eaLnBrk="1" hangingPunct="1"/>
            <a:endParaRPr lang="en-US" altLang="en-US" b="1"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040034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a:latin typeface="Arial" panose="020B0604020202020204" pitchFamily="34" charset="0"/>
              </a:rPr>
              <a:t>Your </a:t>
            </a:r>
            <a:r>
              <a:rPr lang="en-US" altLang="en-US" dirty="0" err="1">
                <a:latin typeface="Arial" panose="020B0604020202020204" pitchFamily="34" charset="0"/>
              </a:rPr>
              <a:t>MyCash</a:t>
            </a:r>
            <a:r>
              <a:rPr lang="en-US" altLang="en-US" dirty="0">
                <a:latin typeface="Arial" panose="020B0604020202020204" pitchFamily="34" charset="0"/>
              </a:rPr>
              <a:t> account starts with zero dollars and grows when you submit a Request for Reimbursement for an eligible item. </a:t>
            </a:r>
          </a:p>
          <a:p>
            <a:pPr marL="171450" indent="-171450" eaLnBrk="1" hangingPunct="1">
              <a:buFont typeface="Arial" panose="020B0604020202020204" pitchFamily="34" charset="0"/>
              <a:buChar char="•"/>
            </a:pPr>
            <a:r>
              <a:rPr lang="en-US" altLang="en-US" dirty="0">
                <a:latin typeface="Arial" panose="020B0604020202020204" pitchFamily="34" charset="0"/>
              </a:rPr>
              <a:t>Once your reimbursement is deposited into </a:t>
            </a:r>
            <a:r>
              <a:rPr lang="en-US" altLang="en-US" dirty="0" err="1">
                <a:latin typeface="Arial" panose="020B0604020202020204" pitchFamily="34" charset="0"/>
              </a:rPr>
              <a:t>MyCash</a:t>
            </a:r>
            <a:r>
              <a:rPr lang="en-US" altLang="en-US" dirty="0">
                <a:latin typeface="Arial" panose="020B0604020202020204" pitchFamily="34" charset="0"/>
              </a:rPr>
              <a:t>, you can access those funds with by using your TASC Card for a purchase, withdrawing cash from an ATM, or transferring it to a personal bank account. Or you may rely on </a:t>
            </a:r>
            <a:r>
              <a:rPr lang="en-US" altLang="en-US" dirty="0" err="1">
                <a:latin typeface="Arial" panose="020B0604020202020204" pitchFamily="34" charset="0"/>
              </a:rPr>
              <a:t>MyCash</a:t>
            </a:r>
            <a:r>
              <a:rPr lang="en-US" altLang="en-US" dirty="0">
                <a:latin typeface="Arial" panose="020B0604020202020204" pitchFamily="34" charset="0"/>
              </a:rPr>
              <a:t> to cover any FSA purchases that exceed your FlexSystem balance and avoid embarrassing declines.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rPr>
              <a:t>It’s also helpful to have funds in both accounts so you can purchase FSA and retail items together in one transaction. The TASC Card is smart enough to know that eligible FSA items are paid from </a:t>
            </a:r>
            <a:r>
              <a:rPr lang="en-US" altLang="en-US" dirty="0" err="1">
                <a:latin typeface="Arial" panose="020B0604020202020204" pitchFamily="34" charset="0"/>
              </a:rPr>
              <a:t>MyBenefits</a:t>
            </a:r>
            <a:r>
              <a:rPr lang="en-US" altLang="en-US" dirty="0">
                <a:latin typeface="Arial" panose="020B0604020202020204" pitchFamily="34" charset="0"/>
              </a:rPr>
              <a:t> and general retail items are paid using </a:t>
            </a:r>
            <a:r>
              <a:rPr lang="en-US" altLang="en-US" dirty="0" err="1">
                <a:latin typeface="Arial" panose="020B0604020202020204" pitchFamily="34" charset="0"/>
              </a:rPr>
              <a:t>MyCash</a:t>
            </a:r>
            <a:r>
              <a:rPr lang="en-US" altLang="en-US" dirty="0">
                <a:latin typeface="Arial" panose="020B0604020202020204" pitchFamily="34" charset="0"/>
              </a:rPr>
              <a:t>. </a:t>
            </a:r>
          </a:p>
          <a:p>
            <a:pPr marL="171450" indent="-171450" eaLnBrk="1" hangingPunct="1">
              <a:buFont typeface="Arial" panose="020B0604020202020204" pitchFamily="34" charset="0"/>
              <a:buChar char="•"/>
            </a:pPr>
            <a:r>
              <a:rPr lang="en-US" altLang="en-US" dirty="0">
                <a:latin typeface="Arial" panose="020B0604020202020204" pitchFamily="34" charset="0"/>
              </a:rPr>
              <a:t>Unlike FSA funds, your </a:t>
            </a:r>
            <a:r>
              <a:rPr lang="en-US" altLang="en-US" dirty="0" err="1">
                <a:latin typeface="Arial" panose="020B0604020202020204" pitchFamily="34" charset="0"/>
              </a:rPr>
              <a:t>MyCash</a:t>
            </a:r>
            <a:r>
              <a:rPr lang="en-US" altLang="en-US" dirty="0">
                <a:latin typeface="Arial" panose="020B0604020202020204" pitchFamily="34" charset="0"/>
              </a:rPr>
              <a:t> funds do not expire. The </a:t>
            </a:r>
            <a:r>
              <a:rPr lang="en-US" altLang="en-US" dirty="0" err="1">
                <a:latin typeface="Arial" panose="020B0604020202020204" pitchFamily="34" charset="0"/>
              </a:rPr>
              <a:t>MyCash</a:t>
            </a:r>
            <a:r>
              <a:rPr lang="en-US" altLang="en-US" dirty="0">
                <a:latin typeface="Arial" panose="020B0604020202020204" pitchFamily="34" charset="0"/>
              </a:rPr>
              <a:t> account holds your reimbursement funds until you spend or move them.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latin typeface="Arial" panose="020B0604020202020204" pitchFamily="34" charset="0"/>
              </a:rPr>
              <a:t>Log in to </a:t>
            </a:r>
            <a:r>
              <a:rPr lang="en-US" altLang="en-US" dirty="0" err="1">
                <a:latin typeface="Arial" panose="020B0604020202020204" pitchFamily="34" charset="0"/>
              </a:rPr>
              <a:t>MyTASC</a:t>
            </a:r>
            <a:r>
              <a:rPr lang="en-US" altLang="en-US" dirty="0">
                <a:latin typeface="Arial" panose="020B0604020202020204" pitchFamily="34" charset="0"/>
              </a:rPr>
              <a:t> online to manage your </a:t>
            </a:r>
            <a:r>
              <a:rPr lang="en-US" altLang="en-US" dirty="0" err="1">
                <a:latin typeface="Arial" panose="020B0604020202020204" pitchFamily="34" charset="0"/>
              </a:rPr>
              <a:t>MyCash</a:t>
            </a:r>
            <a:r>
              <a:rPr lang="en-US" altLang="en-US" dirty="0">
                <a:latin typeface="Arial" panose="020B0604020202020204" pitchFamily="34" charset="0"/>
              </a:rPr>
              <a:t> account, view transactions, and even transfer your money to another account.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dirty="0">
              <a:latin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a:defRPr/>
            </a:pPr>
            <a:fld id="{E09B6881-4007-4DC6-80F5-640469C80DEE}" type="slidenum">
              <a:rPr lang="en-US" altLang="en-US" smtClean="0"/>
              <a:pPr>
                <a:defRPr/>
              </a:pPr>
              <a:t>16</a:t>
            </a:fld>
            <a:endParaRPr lang="en-US" altLang="en-US"/>
          </a:p>
        </p:txBody>
      </p:sp>
    </p:spTree>
    <p:extLst>
      <p:ext uri="{BB962C8B-B14F-4D97-AF65-F5344CB8AC3E}">
        <p14:creationId xmlns:p14="http://schemas.microsoft.com/office/powerpoint/2010/main" val="3903295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4143375" y="911860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53" tIns="48327" rIns="96653" bIns="48327"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C2B3838-0D21-4B86-8701-45EBD231863A}" type="slidenum">
              <a:rPr lang="en-US" altLang="en-US">
                <a:latin typeface="Arial" panose="020B0604020202020204" pitchFamily="34" charset="0"/>
              </a:rPr>
              <a:pPr algn="r" eaLnBrk="1" hangingPunct="1">
                <a:spcBef>
                  <a:spcPct val="0"/>
                </a:spcBef>
              </a:pPr>
              <a:t>17</a:t>
            </a:fld>
            <a:endParaRPr lang="en-US" altLang="en-US">
              <a:latin typeface="Arial" panose="020B0604020202020204"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While the TASC Card is the most convenient way to pay for an eligible expense, if  you are unable to use your TASC Card, you can pay for the expense out-of-pocket and submit a Request for Reimbursement </a:t>
            </a:r>
            <a:r>
              <a:rPr lang="en-US" altLang="en-US" b="0" dirty="0">
                <a:latin typeface="Arial" panose="020B0604020202020204" pitchFamily="34" charset="0"/>
              </a:rPr>
              <a:t>to FlexSystem using the </a:t>
            </a:r>
            <a:r>
              <a:rPr lang="en-US" altLang="en-US" b="0" dirty="0" err="1">
                <a:latin typeface="Arial" panose="020B0604020202020204" pitchFamily="34" charset="0"/>
              </a:rPr>
              <a:t>MyTASC</a:t>
            </a:r>
            <a:r>
              <a:rPr lang="en-US" altLang="en-US" b="0" dirty="0">
                <a:latin typeface="Arial" panose="020B0604020202020204" pitchFamily="34" charset="0"/>
              </a:rPr>
              <a:t> web portal, our mobile app, or by submitting a paper request form.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ndParaRPr>
          </a:p>
          <a:p>
            <a:r>
              <a:rPr lang="en-US" altLang="en-US" dirty="0">
                <a:latin typeface="Arial" panose="020B0604020202020204" pitchFamily="34" charset="0"/>
              </a:rPr>
              <a:t>Reimbursement </a:t>
            </a:r>
            <a:r>
              <a:rPr lang="en-US" altLang="en-US" b="0" dirty="0">
                <a:latin typeface="Arial" panose="020B0604020202020204" pitchFamily="34" charset="0"/>
              </a:rPr>
              <a:t>payments are directly </a:t>
            </a:r>
            <a:r>
              <a:rPr lang="en-US" altLang="en-US" dirty="0">
                <a:latin typeface="Arial" panose="020B0604020202020204" pitchFamily="34" charset="0"/>
              </a:rPr>
              <a:t>deposited into your </a:t>
            </a:r>
            <a:r>
              <a:rPr lang="en-US" altLang="en-US" b="1" dirty="0" err="1">
                <a:latin typeface="Arial" panose="020B0604020202020204" pitchFamily="34" charset="0"/>
              </a:rPr>
              <a:t>MyCash</a:t>
            </a:r>
            <a:r>
              <a:rPr lang="en-US" altLang="en-US" dirty="0">
                <a:latin typeface="Arial" panose="020B0604020202020204" pitchFamily="34" charset="0"/>
              </a:rPr>
              <a:t> account on your TASC Card, or you may choose to receive reimbursements via direct deposit to a designated bank account. You can set that up on your Profile in your </a:t>
            </a:r>
            <a:r>
              <a:rPr lang="en-US" altLang="en-US" dirty="0" err="1">
                <a:latin typeface="Arial" panose="020B0604020202020204" pitchFamily="34" charset="0"/>
              </a:rPr>
              <a:t>MyTASC</a:t>
            </a:r>
            <a:r>
              <a:rPr lang="en-US" altLang="en-US" dirty="0">
                <a:latin typeface="Arial" panose="020B0604020202020204" pitchFamily="34" charset="0"/>
              </a:rPr>
              <a:t> online account.</a:t>
            </a:r>
          </a:p>
        </p:txBody>
      </p:sp>
    </p:spTree>
    <p:extLst>
      <p:ext uri="{BB962C8B-B14F-4D97-AF65-F5344CB8AC3E}">
        <p14:creationId xmlns:p14="http://schemas.microsoft.com/office/powerpoint/2010/main" val="987104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FlexSystem Plan is easy to access and manage with our secure user tools.</a:t>
            </a:r>
          </a:p>
          <a:p>
            <a:pPr marL="171450" indent="-171450" eaLnBrk="1" hangingPunct="1">
              <a:buFont typeface="Arial" panose="020B0604020202020204" pitchFamily="34" charset="0"/>
              <a:buChar char="•"/>
            </a:pPr>
            <a:r>
              <a:rPr lang="en-US" altLang="en-US" dirty="0">
                <a:latin typeface="Arial" panose="020B0604020202020204" pitchFamily="34" charset="0"/>
              </a:rPr>
              <a:t>The </a:t>
            </a:r>
            <a:r>
              <a:rPr lang="en-US" altLang="en-US" b="1" dirty="0">
                <a:latin typeface="Arial" panose="020B0604020202020204" pitchFamily="34" charset="0"/>
              </a:rPr>
              <a:t>MyTASC web portal</a:t>
            </a:r>
            <a:r>
              <a:rPr lang="en-US" altLang="en-US" dirty="0">
                <a:latin typeface="Arial" panose="020B0604020202020204" pitchFamily="34" charset="0"/>
              </a:rPr>
              <a:t> is your secure online account management website. </a:t>
            </a:r>
            <a:endParaRPr lang="en-US" altLang="en-US" dirty="0"/>
          </a:p>
          <a:p>
            <a:pPr marL="171450" indent="-171450" eaLnBrk="1" hangingPunct="1">
              <a:buFont typeface="Arial" panose="020B0604020202020204" pitchFamily="34" charset="0"/>
              <a:buChar char="•"/>
            </a:pPr>
            <a:r>
              <a:rPr lang="en-US" altLang="en-US" dirty="0"/>
              <a:t>Whether you want to view your account balances, request a reimbursements, update your preferences, or manage your TASC Card – all of this and more can be accomplished when you log in to your </a:t>
            </a:r>
            <a:r>
              <a:rPr lang="en-US" altLang="en-US" b="0" dirty="0"/>
              <a:t>MyTASC account</a:t>
            </a:r>
            <a:r>
              <a:rPr lang="en-US" altLang="en-US" dirty="0"/>
              <a:t>.</a:t>
            </a:r>
          </a:p>
          <a:p>
            <a:pPr marL="171450" indent="-171450" eaLnBrk="1" hangingPunct="1">
              <a:buFont typeface="Arial" panose="020B0604020202020204" pitchFamily="34" charset="0"/>
              <a:buChar char="•"/>
            </a:pPr>
            <a:endParaRPr lang="en-US" altLang="en-US"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You can also access your account </a:t>
            </a:r>
            <a:r>
              <a:rPr lang="en-US" altLang="en-US" i="1" dirty="0"/>
              <a:t>on the go </a:t>
            </a:r>
            <a:r>
              <a:rPr lang="en-US" altLang="en-US" dirty="0"/>
              <a:t>with the </a:t>
            </a:r>
            <a:r>
              <a:rPr lang="en-US" altLang="en-US" b="1" dirty="0"/>
              <a:t>MyTASC Mobile App </a:t>
            </a:r>
            <a:r>
              <a:rPr lang="en-US" altLang="en-US" dirty="0"/>
              <a:t>that allows you to view real-time account balances and submit requests for reimbursement using your phone camera to easily upload pictures of receipts. Download it for free on any Apple or Android device.</a:t>
            </a:r>
          </a:p>
          <a:p>
            <a:pPr marL="171450" indent="-171450" eaLnBrk="1" hangingPunct="1">
              <a:buFont typeface="Arial" panose="020B0604020202020204" pitchFamily="34" charset="0"/>
              <a:buChar char="•"/>
            </a:pPr>
            <a:r>
              <a:rPr lang="en-US" altLang="en-US" dirty="0"/>
              <a:t>You can even send us a text message to request a current account balance on your mobile phone.</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E2D3488-5CE7-4DDD-B653-7BA16F3B2D12}" type="slidenum">
              <a:rPr lang="en-US" altLang="en-US" smtClean="0">
                <a:solidFill>
                  <a:srgbClr val="000000"/>
                </a:solidFill>
                <a:latin typeface="Gill Sans" pitchFamily="-65" charset="0"/>
                <a:ea typeface="ヒラギノ角ゴ ProN W3" pitchFamily="-65" charset="-128"/>
                <a:sym typeface="Gill Sans" pitchFamily="-65" charset="0"/>
              </a:rPr>
              <a:pPr eaLnBrk="1" hangingPunct="1">
                <a:spcBef>
                  <a:spcPct val="0"/>
                </a:spcBef>
              </a:pPr>
              <a:t>18</a:t>
            </a:fld>
            <a:endParaRPr lang="en-US" altLang="en-US">
              <a:solidFill>
                <a:srgbClr val="000000"/>
              </a:solidFill>
              <a:latin typeface="Gill Sans" pitchFamily="-65" charset="0"/>
              <a:ea typeface="ヒラギノ角ゴ ProN W3" pitchFamily="-65" charset="-128"/>
              <a:sym typeface="Gill Sans" pitchFamily="-65" charset="0"/>
            </a:endParaRPr>
          </a:p>
        </p:txBody>
      </p:sp>
    </p:spTree>
    <p:extLst>
      <p:ext uri="{BB962C8B-B14F-4D97-AF65-F5344CB8AC3E}">
        <p14:creationId xmlns:p14="http://schemas.microsoft.com/office/powerpoint/2010/main" val="3428252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If you need assistance with your FlexSystem Plan, please contact Customer Care by submitting an online service request or call toll-free at 1-800-422-4661.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anose="020B0604020202020204" pitchFamily="34" charset="0"/>
              </a:rPr>
              <a:t>Our friendly and knowledgeable Customer Care specialists are always happy to help.</a:t>
            </a:r>
          </a:p>
          <a:p>
            <a:endParaRPr lang="en-US" altLang="en-US" dirty="0">
              <a:latin typeface="Arial" panose="020B0604020202020204"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BB1D84-7B87-4616-BDF1-1420C2981F44}" type="slidenum">
              <a:rPr lang="en-US" altLang="en-US" smtClean="0"/>
              <a:pPr/>
              <a:t>19</a:t>
            </a:fld>
            <a:endParaRPr lang="en-US" altLang="en-US"/>
          </a:p>
        </p:txBody>
      </p:sp>
    </p:spTree>
    <p:extLst>
      <p:ext uri="{BB962C8B-B14F-4D97-AF65-F5344CB8AC3E}">
        <p14:creationId xmlns:p14="http://schemas.microsoft.com/office/powerpoint/2010/main" val="291264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altLang="en-US" dirty="0"/>
              <a:t>Flexible Spending Accounts—called FSAs—are a great way to save money on everyday expenses. </a:t>
            </a:r>
          </a:p>
          <a:p>
            <a:pPr marL="171450" indent="-171450" eaLnBrk="1" hangingPunct="1">
              <a:buFont typeface="Arial" panose="020B0604020202020204" pitchFamily="34" charset="0"/>
              <a:buChar char="•"/>
            </a:pPr>
            <a:r>
              <a:rPr lang="en-US" altLang="en-US" b="1" dirty="0"/>
              <a:t>In this first section, we will cover the basics of what an FSA is, and then we’ll walk through what you can expect with the FlexSystem FSA Plan.</a:t>
            </a:r>
          </a:p>
          <a:p>
            <a:pPr marL="171450" indent="-171450" eaLnBrk="1" hangingPunct="1">
              <a:buFont typeface="Arial" panose="020B0604020202020204" pitchFamily="34" charset="0"/>
              <a:buChar char="•"/>
            </a:pPr>
            <a:r>
              <a:rPr lang="en-US" altLang="en-US" dirty="0"/>
              <a:t>An FSA pre-tax reimbursement benefit that is free for you since it’s entirely paid for by your employer. </a:t>
            </a:r>
          </a:p>
          <a:p>
            <a:pPr marL="171450" indent="-171450" eaLnBrk="1" hangingPunct="1">
              <a:buFont typeface="Arial" panose="020B0604020202020204" pitchFamily="34" charset="0"/>
              <a:buChar char="•"/>
            </a:pPr>
            <a:r>
              <a:rPr lang="en-US" altLang="en-US" dirty="0"/>
              <a:t>Benefit options may include a Healthcare FSA, Dependent Care FSA, Transit and Parking Account, and Non-Employer Sponsored Health Insurance Premiums. Check with your employer to find out which benefits are offered under your Plan.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You determine which FSA benefits to participate in and the total dollar amount you wish to contribute to each one for the Plan Year. Your contributions will be deducted from your payroll </a:t>
            </a:r>
            <a:r>
              <a:rPr lang="en-US" altLang="en-US" b="1" dirty="0"/>
              <a:t>pre-tax </a:t>
            </a:r>
            <a:r>
              <a:rPr lang="en-US" altLang="en-US" dirty="0"/>
              <a:t>and deposited into your designated benefit accounts, to then be used to pay for eligible expenses throughout the Plan Year.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u="sng" dirty="0"/>
              <a:t>Please note</a:t>
            </a:r>
            <a:r>
              <a:rPr lang="en-US" altLang="en-US" dirty="0"/>
              <a:t>, if you or your spouse are enrolled in a Health Savings Account (or HSA), your eligibility to participate in a Healthcare FSA is limited. Contact TASC or your employer for details.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dirty="0"/>
          </a:p>
          <a:p>
            <a:pPr marL="171450" indent="-171450" eaLnBrk="1" hangingPunct="1">
              <a:buFont typeface="Arial" panose="020B0604020202020204" pitchFamily="34" charset="0"/>
              <a:buChar char="•"/>
            </a:pPr>
            <a:endParaRPr lang="en-US" altLang="en-US" dirty="0"/>
          </a:p>
          <a:p>
            <a:pPr eaLnBrk="1" hangingPunct="1"/>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C9277CF-DA87-4869-8BF7-4042554A30E9}" type="slidenum">
              <a:rPr lang="en-US" altLang="en-US" smtClean="0">
                <a:solidFill>
                  <a:srgbClr val="000000"/>
                </a:solidFill>
                <a:latin typeface="Gill Sans" pitchFamily="-65" charset="0"/>
                <a:ea typeface="ヒラギノ角ゴ ProN W3" pitchFamily="-65" charset="-128"/>
                <a:sym typeface="Gill Sans" pitchFamily="-65" charset="0"/>
              </a:rPr>
              <a:pPr eaLnBrk="1" hangingPunct="1">
                <a:spcBef>
                  <a:spcPct val="0"/>
                </a:spcBef>
              </a:pPr>
              <a:t>2</a:t>
            </a:fld>
            <a:endParaRPr lang="en-US" altLang="en-US">
              <a:solidFill>
                <a:srgbClr val="000000"/>
              </a:solidFill>
              <a:latin typeface="Gill Sans" pitchFamily="-65" charset="0"/>
              <a:ea typeface="ヒラギノ角ゴ ProN W3" pitchFamily="-65" charset="-128"/>
              <a:sym typeface="Gill Sans" pitchFamily="-65" charset="0"/>
            </a:endParaRPr>
          </a:p>
        </p:txBody>
      </p:sp>
    </p:spTree>
    <p:extLst>
      <p:ext uri="{BB962C8B-B14F-4D97-AF65-F5344CB8AC3E}">
        <p14:creationId xmlns:p14="http://schemas.microsoft.com/office/powerpoint/2010/main" val="540061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Thank you for viewing this education video.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We encourage you to review all of our education materials to fully understand the valuable benefits of an FSA.</a:t>
            </a:r>
          </a:p>
        </p:txBody>
      </p:sp>
      <p:sp>
        <p:nvSpPr>
          <p:cNvPr id="4" name="Slide Number Placeholder 3"/>
          <p:cNvSpPr>
            <a:spLocks noGrp="1"/>
          </p:cNvSpPr>
          <p:nvPr>
            <p:ph type="sldNum" sz="quarter" idx="10"/>
          </p:nvPr>
        </p:nvSpPr>
        <p:spPr/>
        <p:txBody>
          <a:bodyPr/>
          <a:lstStyle/>
          <a:p>
            <a:pPr>
              <a:defRPr/>
            </a:pPr>
            <a:fld id="{E09B6881-4007-4DC6-80F5-640469C80DEE}" type="slidenum">
              <a:rPr lang="en-US" altLang="en-US" smtClean="0"/>
              <a:pPr>
                <a:defRPr/>
              </a:pPr>
              <a:t>20</a:t>
            </a:fld>
            <a:endParaRPr lang="en-US" altLang="en-US"/>
          </a:p>
        </p:txBody>
      </p:sp>
    </p:spTree>
    <p:extLst>
      <p:ext uri="{BB962C8B-B14F-4D97-AF65-F5344CB8AC3E}">
        <p14:creationId xmlns:p14="http://schemas.microsoft.com/office/powerpoint/2010/main" val="3222849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greatest advantage of participating in an FSA Plan is the tax-savings. </a:t>
            </a:r>
          </a:p>
          <a:p>
            <a:pPr marL="171450" indent="-171450">
              <a:buFont typeface="Arial" panose="020B0604020202020204" pitchFamily="34" charset="0"/>
              <a:buChar char="•"/>
            </a:pPr>
            <a:r>
              <a:rPr lang="en-US" dirty="0"/>
              <a:t>Every dollar you contribute to the FSA Plan is deducted from your payroll – PRE-TAX – which reduces your taxable income and thereby increases your take-home pay!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t>By participating, you reduce your income taxes by an average of 30 percent every year.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t>[CLICK]</a:t>
            </a:r>
            <a:r>
              <a:rPr lang="en-US" dirty="0"/>
              <a:t> With pre-tax deductions, the more you contribute, the more you save.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dirty="0"/>
          </a:p>
          <a:p>
            <a:pPr marL="171450" indent="-171450">
              <a:buFont typeface="Arial" panose="020B0604020202020204" pitchFamily="34" charset="0"/>
              <a:buChar char="•"/>
            </a:pPr>
            <a:r>
              <a:rPr lang="en-US" dirty="0"/>
              <a:t>Let’s look at an example…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E09B6881-4007-4DC6-80F5-640469C80DEE}" type="slidenum">
              <a:rPr lang="en-US" altLang="en-US" smtClean="0"/>
              <a:pPr>
                <a:defRPr/>
              </a:pPr>
              <a:t>3</a:t>
            </a:fld>
            <a:endParaRPr lang="en-US" altLang="en-US"/>
          </a:p>
        </p:txBody>
      </p:sp>
    </p:spTree>
    <p:extLst>
      <p:ext uri="{BB962C8B-B14F-4D97-AF65-F5344CB8AC3E}">
        <p14:creationId xmlns:p14="http://schemas.microsoft.com/office/powerpoint/2010/main" val="182881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In this savings example, Sam earns $35,000 a year and he estimates that he will spend a total of $2500 this year on </a:t>
            </a:r>
            <a:r>
              <a:rPr lang="en-US" altLang="en-US" b="1" dirty="0"/>
              <a:t>medical and daycare expenses combined</a:t>
            </a:r>
            <a:r>
              <a:rPr lang="en-US" altLang="en-US" dirty="0"/>
              <a:t>.</a:t>
            </a:r>
          </a:p>
          <a:p>
            <a:pPr eaLnBrk="1" hangingPunct="1"/>
            <a:r>
              <a:rPr lang="en-US" altLang="en-US" dirty="0"/>
              <a:t>So he decides to make </a:t>
            </a:r>
            <a:r>
              <a:rPr lang="en-US" altLang="en-US" b="1" dirty="0"/>
              <a:t>a total</a:t>
            </a:r>
            <a:r>
              <a:rPr lang="en-US" altLang="en-US" dirty="0"/>
              <a:t> annual election of $2500 to the </a:t>
            </a:r>
            <a:r>
              <a:rPr lang="en-US" altLang="en-US" b="1" dirty="0"/>
              <a:t>FSA</a:t>
            </a:r>
            <a:r>
              <a:rPr lang="en-US" altLang="en-US" dirty="0"/>
              <a:t> Plan, because he would prefer to get a tax-break on that money. </a:t>
            </a:r>
          </a:p>
          <a:p>
            <a:pPr eaLnBrk="1" hangingPunct="1"/>
            <a:endParaRPr lang="en-US" altLang="en-US" dirty="0"/>
          </a:p>
          <a:p>
            <a:pPr eaLnBrk="1" hangingPunct="1"/>
            <a:r>
              <a:rPr lang="en-US" altLang="en-US" dirty="0"/>
              <a:t>Let’s calculate his savings:</a:t>
            </a:r>
          </a:p>
          <a:p>
            <a:pPr marL="171450" indent="-171450" eaLnBrk="1" hangingPunct="1">
              <a:buFont typeface="Arial" panose="020B0604020202020204" pitchFamily="34" charset="0"/>
              <a:buChar char="•"/>
            </a:pPr>
            <a:r>
              <a:rPr lang="en-US" altLang="en-US" b="1" dirty="0"/>
              <a:t>[CLICK1]</a:t>
            </a:r>
            <a:r>
              <a:rPr lang="en-US" altLang="en-US" dirty="0"/>
              <a:t> In this side-by-side comparison, we deduct the $2500 FSA contribution from Sam’s gross income in column 2 – remember, it comes out pre-tax.</a:t>
            </a:r>
          </a:p>
          <a:p>
            <a:pPr marL="171450" indent="-171450" eaLnBrk="1" hangingPunct="1">
              <a:buFont typeface="Arial" panose="020B0604020202020204" pitchFamily="34" charset="0"/>
              <a:buChar char="•"/>
            </a:pPr>
            <a:r>
              <a:rPr lang="en-US" altLang="en-US" b="1" dirty="0"/>
              <a:t>[CLICK2]</a:t>
            </a:r>
            <a:r>
              <a:rPr lang="en-US" altLang="en-US" dirty="0"/>
              <a:t> This gives Sam a new taxable income under FSA.</a:t>
            </a:r>
          </a:p>
          <a:p>
            <a:pPr marL="171450" indent="-171450" eaLnBrk="1" hangingPunct="1">
              <a:buFont typeface="Arial" panose="020B0604020202020204" pitchFamily="34" charset="0"/>
              <a:buChar char="•"/>
            </a:pPr>
            <a:r>
              <a:rPr lang="en-US" altLang="en-US" b="1" dirty="0"/>
              <a:t>[CLICK3]</a:t>
            </a:r>
            <a:r>
              <a:rPr lang="en-US" altLang="en-US" dirty="0"/>
              <a:t> Next, we deduct the post-tax expenses, likes income taxes, from both columns. Notice in column 2 under FSA, Sam pays LESS taxes.</a:t>
            </a:r>
          </a:p>
          <a:p>
            <a:pPr marL="171450" indent="-171450" eaLnBrk="1" hangingPunct="1">
              <a:buFont typeface="Arial" panose="020B0604020202020204" pitchFamily="34" charset="0"/>
              <a:buChar char="•"/>
            </a:pPr>
            <a:r>
              <a:rPr lang="en-US" altLang="en-US" b="1" dirty="0"/>
              <a:t>[CLICK4]</a:t>
            </a:r>
            <a:r>
              <a:rPr lang="en-US" altLang="en-US" dirty="0"/>
              <a:t> We will also deduct the $2500 that Sam needs for his eligible</a:t>
            </a:r>
            <a:r>
              <a:rPr lang="en-US" altLang="en-US" baseline="0" dirty="0"/>
              <a:t> out-of-pocket </a:t>
            </a:r>
            <a:r>
              <a:rPr lang="en-US" altLang="en-US" dirty="0"/>
              <a:t>expenses from both columns.</a:t>
            </a:r>
          </a:p>
          <a:p>
            <a:pPr marL="171450" indent="-171450" eaLnBrk="1" hangingPunct="1">
              <a:buFont typeface="Arial" panose="020B0604020202020204" pitchFamily="34" charset="0"/>
              <a:buChar char="•"/>
            </a:pPr>
            <a:r>
              <a:rPr lang="en-US" altLang="en-US" b="1" dirty="0"/>
              <a:t>[CLICK5]</a:t>
            </a:r>
            <a:r>
              <a:rPr lang="en-US" altLang="en-US" dirty="0"/>
              <a:t> However, in column 2 with FSA, Sam can reimburse himself for the $2500 with funds he contributed to the FSA.</a:t>
            </a:r>
          </a:p>
          <a:p>
            <a:pPr marL="171450" indent="-171450" eaLnBrk="1" hangingPunct="1">
              <a:buFont typeface="Arial" panose="020B0604020202020204" pitchFamily="34" charset="0"/>
              <a:buChar char="•"/>
            </a:pPr>
            <a:r>
              <a:rPr lang="en-US" altLang="en-US" b="1" dirty="0"/>
              <a:t>[CLICK6]</a:t>
            </a:r>
            <a:r>
              <a:rPr lang="en-US" altLang="en-US" dirty="0"/>
              <a:t> This bring us to the total annual Take-Home Pay amount for each scenario – and as you can see in column 2 under the FSA, Sam’s annual take-home pay is $625 </a:t>
            </a:r>
            <a:r>
              <a:rPr lang="en-US" altLang="en-US" u="sng" dirty="0"/>
              <a:t>more</a:t>
            </a:r>
            <a:r>
              <a:rPr lang="en-US" altLang="en-US" dirty="0"/>
              <a:t> than if he </a:t>
            </a:r>
            <a:r>
              <a:rPr lang="en-US" altLang="en-US" i="1" u="sng" dirty="0"/>
              <a:t>didn’t</a:t>
            </a:r>
            <a:r>
              <a:rPr lang="en-US" altLang="en-US" dirty="0"/>
              <a:t> use the FSA Plan. That’s a big savings!</a:t>
            </a:r>
          </a:p>
          <a:p>
            <a:pPr marL="171450" indent="-171450" eaLnBrk="1" hangingPunct="1">
              <a:buFont typeface="Arial" panose="020B0604020202020204" pitchFamily="34" charset="0"/>
              <a:buChar char="•"/>
            </a:pPr>
            <a:r>
              <a:rPr lang="en-US" altLang="en-US" dirty="0"/>
              <a:t>Use this example to calculate your own potential savings per year, or use our online calculator on our website at tasconline.com. </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68A06A-F3D2-4545-8160-5EECC9EBA933}" type="slidenum">
              <a:rPr lang="en-US" altLang="en-US" smtClean="0"/>
              <a:pPr/>
              <a:t>4</a:t>
            </a:fld>
            <a:endParaRPr lang="en-US" altLang="en-US"/>
          </a:p>
        </p:txBody>
      </p:sp>
    </p:spTree>
    <p:extLst>
      <p:ext uri="{BB962C8B-B14F-4D97-AF65-F5344CB8AC3E}">
        <p14:creationId xmlns:p14="http://schemas.microsoft.com/office/powerpoint/2010/main" val="221926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altLang="en-US" dirty="0"/>
              <a:t>With rising healthcare costs, every penny counts. And a Healthcare FSA can save you money.</a:t>
            </a:r>
          </a:p>
          <a:p>
            <a:pPr marL="171450" indent="-171450" eaLnBrk="1" hangingPunct="1">
              <a:buFont typeface="Arial" panose="020B0604020202020204" pitchFamily="34" charset="0"/>
              <a:buChar char="•"/>
            </a:pPr>
            <a:endParaRPr lang="en-US" altLang="en-US" dirty="0"/>
          </a:p>
          <a:p>
            <a:pPr marL="0" indent="0" eaLnBrk="1" hangingPunct="1">
              <a:buFont typeface="Arial" panose="020B0604020202020204" pitchFamily="34" charset="0"/>
              <a:buNone/>
            </a:pPr>
            <a:r>
              <a:rPr lang="en-US" altLang="en-US" dirty="0"/>
              <a:t>So, how does it work?</a:t>
            </a:r>
          </a:p>
          <a:p>
            <a:pPr marL="171450" indent="-171450" eaLnBrk="1" hangingPunct="1">
              <a:buFont typeface="Arial" panose="020B0604020202020204" pitchFamily="34" charset="0"/>
              <a:buChar char="•"/>
            </a:pPr>
            <a:r>
              <a:rPr lang="en-US" altLang="en-US" dirty="0"/>
              <a:t>You determine how much money to contribute to the FlexSystem Healthcare FSA based on estimated out-of-pocket medical expenses for you and your dependents during the plan year (within the IRS maximum). This is called your “Annual Election.”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Your annual election is deducted from your payroll – </a:t>
            </a:r>
            <a:r>
              <a:rPr lang="en-US" altLang="en-US" b="1" dirty="0"/>
              <a:t>PRE-TAX</a:t>
            </a:r>
            <a:r>
              <a:rPr lang="en-US" altLang="en-US" dirty="0"/>
              <a:t> – in equal increments throughout the Plan Year and deposited into your Healthcare FSA.</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What’s great about Healthcare FSA is the immediate availability of your funds! That’s right, 100% of your annual election is available to you on day-one of the Plan Year without having to wait for each deposit from payroll.</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You can start using those funds right away to pay for eligible medical expenses.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With any FSA, you must be cautious of the </a:t>
            </a:r>
            <a:r>
              <a:rPr lang="en-US" altLang="en-US" b="1" dirty="0"/>
              <a:t>Use-it-or-Lose-it rule</a:t>
            </a:r>
            <a:r>
              <a:rPr lang="en-US" altLang="en-US" dirty="0"/>
              <a:t> which states that any un-used FSA funds at the end of the plan year will be forfeited, so you will want to be conservative with your annual election. Don’t contribute more than you think you will need for medical expenses.</a:t>
            </a:r>
          </a:p>
          <a:p>
            <a:pPr marL="171450" indent="-171450" eaLnBrk="1" hangingPunct="1">
              <a:buFont typeface="Arial" panose="020B0604020202020204" pitchFamily="34" charset="0"/>
              <a:buChar char="•"/>
            </a:pPr>
            <a:r>
              <a:rPr lang="en-US" altLang="en-US" b="1" dirty="0"/>
              <a:t>Carryover</a:t>
            </a:r>
            <a:r>
              <a:rPr lang="en-US" altLang="en-US" dirty="0"/>
              <a:t> is an optional feature for Healthcare FSA but </a:t>
            </a:r>
            <a:r>
              <a:rPr lang="en-US" altLang="en-US" b="1" dirty="0"/>
              <a:t>only</a:t>
            </a:r>
            <a:r>
              <a:rPr lang="en-US" altLang="en-US" dirty="0"/>
              <a:t> if elected by your employer. It allows you to carry up to $500 of unused Healthcare FSA funds from year to year at no cost or penalty, which means there is no risk to contribute at least $500. Ask your employer if Carryover is available for your plan.</a:t>
            </a:r>
          </a:p>
          <a:p>
            <a:pPr eaLnBrk="1" hangingPunct="1"/>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C2D538B-BD9C-402C-8E25-AF365304D60D}" type="slidenum">
              <a:rPr lang="en-US" altLang="en-US" smtClean="0">
                <a:solidFill>
                  <a:srgbClr val="000000"/>
                </a:solidFill>
                <a:latin typeface="Gill Sans" pitchFamily="-65" charset="0"/>
                <a:ea typeface="ヒラギノ角ゴ ProN W3" pitchFamily="-65" charset="-128"/>
                <a:sym typeface="Gill Sans" pitchFamily="-65" charset="0"/>
              </a:rPr>
              <a:pPr eaLnBrk="1" hangingPunct="1">
                <a:spcBef>
                  <a:spcPct val="0"/>
                </a:spcBef>
              </a:pPr>
              <a:t>5</a:t>
            </a:fld>
            <a:endParaRPr lang="en-US" altLang="en-US">
              <a:solidFill>
                <a:srgbClr val="000000"/>
              </a:solidFill>
              <a:latin typeface="Gill Sans" pitchFamily="-65" charset="0"/>
              <a:ea typeface="ヒラギノ角ゴ ProN W3" pitchFamily="-65" charset="-128"/>
              <a:sym typeface="Gill Sans" pitchFamily="-65" charset="0"/>
            </a:endParaRPr>
          </a:p>
        </p:txBody>
      </p:sp>
    </p:spTree>
    <p:extLst>
      <p:ext uri="{BB962C8B-B14F-4D97-AF65-F5344CB8AC3E}">
        <p14:creationId xmlns:p14="http://schemas.microsoft.com/office/powerpoint/2010/main" val="226076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pPr>
            <a:r>
              <a:rPr lang="en-US" altLang="en-US" dirty="0"/>
              <a:t>Use your Healthcare FSA funds to pay for eligible healthcare expenses such as co-pays and deductibles, medical office visits, prescription drugs, dental and orthodontia care, vision care, and vaccinations.</a:t>
            </a:r>
          </a:p>
          <a:p>
            <a:pPr marL="171450" indent="-171450" eaLnBrk="1" hangingPunct="1">
              <a:buFont typeface="Arial" panose="020B0604020202020204" pitchFamily="34" charset="0"/>
              <a:buChar char="•"/>
            </a:pPr>
            <a:r>
              <a:rPr lang="en-US" altLang="en-US" strike="sngStrike" dirty="0"/>
              <a:t>Over-the-counter drugs and medications are eligible only when you have a prescription. </a:t>
            </a:r>
          </a:p>
          <a:p>
            <a:pPr marL="171450" indent="-171450" eaLnBrk="1" hangingPunct="1">
              <a:buFont typeface="Arial" panose="020B0604020202020204" pitchFamily="34" charset="0"/>
              <a:buChar char="•"/>
            </a:pPr>
            <a:r>
              <a:rPr lang="en-US" altLang="en-US" dirty="0"/>
              <a:t>Also, please note that Healthcare FSA funds </a:t>
            </a:r>
            <a:r>
              <a:rPr lang="en-US" altLang="en-US" u="sng" dirty="0"/>
              <a:t>cannot</a:t>
            </a:r>
            <a:r>
              <a:rPr lang="en-US" altLang="en-US" dirty="0"/>
              <a:t> be used to pay for Insurance Premiums.</a:t>
            </a:r>
          </a:p>
          <a:p>
            <a:pPr marL="171450" indent="-171450" eaLnBrk="1" hangingPunct="1">
              <a:buFont typeface="Arial" panose="020B0604020202020204" pitchFamily="34" charset="0"/>
              <a:buChar char="•"/>
            </a:pPr>
            <a:r>
              <a:rPr lang="en-US" altLang="en-US" dirty="0"/>
              <a:t>Understanding which expenses are eligible for reimbursement is an important part of determining your annual election for the Healthcare FSA.</a:t>
            </a:r>
          </a:p>
          <a:p>
            <a:pPr marL="171450" indent="-171450" eaLnBrk="1" hangingPunct="1">
              <a:buFont typeface="Arial" panose="020B0604020202020204" pitchFamily="34" charset="0"/>
              <a:buChar char="•"/>
            </a:pPr>
            <a:r>
              <a:rPr lang="en-US" altLang="en-US" dirty="0"/>
              <a:t>It also comes in handy to know what you can spend leftover FSA funds at year-end to avoid forfeiture.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For a more comprehensive list of eligible items, visit our website shown on the screen. </a:t>
            </a:r>
          </a:p>
          <a:p>
            <a:pPr marL="171450" indent="-171450" eaLnBrk="1" hangingPunct="1">
              <a:buFont typeface="Arial" panose="020B0604020202020204" pitchFamily="34" charset="0"/>
              <a:buChar char="•"/>
            </a:pPr>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BEF33A2-3420-4EE6-A468-7B49BE44F3DB}" type="slidenum">
              <a:rPr lang="en-US" altLang="en-US" smtClean="0">
                <a:solidFill>
                  <a:srgbClr val="000000"/>
                </a:solidFill>
                <a:latin typeface="Gill Sans" pitchFamily="-65" charset="0"/>
                <a:ea typeface="ヒラギノ角ゴ ProN W3" pitchFamily="-65" charset="-128"/>
                <a:sym typeface="Gill Sans" pitchFamily="-65" charset="0"/>
              </a:rPr>
              <a:pPr eaLnBrk="1" hangingPunct="1">
                <a:spcBef>
                  <a:spcPct val="0"/>
                </a:spcBef>
              </a:pPr>
              <a:t>6</a:t>
            </a:fld>
            <a:endParaRPr lang="en-US" altLang="en-US">
              <a:solidFill>
                <a:srgbClr val="000000"/>
              </a:solidFill>
              <a:latin typeface="Gill Sans" pitchFamily="-65" charset="0"/>
              <a:ea typeface="ヒラギノ角ゴ ProN W3" pitchFamily="-65" charset="-128"/>
              <a:sym typeface="Gill Sans" pitchFamily="-65" charset="0"/>
            </a:endParaRPr>
          </a:p>
        </p:txBody>
      </p:sp>
    </p:spTree>
    <p:extLst>
      <p:ext uri="{BB962C8B-B14F-4D97-AF65-F5344CB8AC3E}">
        <p14:creationId xmlns:p14="http://schemas.microsoft.com/office/powerpoint/2010/main" val="2124713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a:t>Another type of FSA benefit is the </a:t>
            </a:r>
            <a:r>
              <a:rPr lang="en-US" altLang="en-US" b="1" dirty="0"/>
              <a:t>Dependent Care FSA</a:t>
            </a:r>
            <a:r>
              <a:rPr lang="en-US" altLang="en-US" dirty="0"/>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Similar to the Healthcare FSA, you make an Annual Election based on estimated expenses throughout the plan year, but for </a:t>
            </a:r>
            <a:r>
              <a:rPr lang="en-US" altLang="en-US" i="1" dirty="0"/>
              <a:t>dependent care </a:t>
            </a:r>
            <a:r>
              <a:rPr lang="en-US" altLang="en-US" dirty="0"/>
              <a:t>expenses incurred by </a:t>
            </a:r>
            <a:r>
              <a:rPr lang="en-US" altLang="en-US" sz="1200" dirty="0"/>
              <a:t>you (and/or your spouse) while working or attending school full-time.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Your annual election is deducted from your payroll – </a:t>
            </a:r>
            <a:r>
              <a:rPr lang="en-US" altLang="en-US" b="1" dirty="0"/>
              <a:t>PRE-TAX</a:t>
            </a:r>
            <a:r>
              <a:rPr lang="en-US" altLang="en-US" dirty="0"/>
              <a:t> – in equal amounts throughout the Plan Year and deposited into your Dependent Care FSA.</a:t>
            </a:r>
          </a:p>
          <a:p>
            <a:pPr marL="171450" indent="-171450" eaLnBrk="1" hangingPunct="1">
              <a:buFont typeface="Arial" panose="020B0604020202020204" pitchFamily="34" charset="0"/>
              <a:buChar char="•"/>
            </a:pPr>
            <a:r>
              <a:rPr lang="en-US" altLang="en-US" dirty="0"/>
              <a:t>The maximum contribution to the Dependent Care FSA is $5,000 per year.</a:t>
            </a:r>
          </a:p>
          <a:p>
            <a:pPr marL="171450" indent="-171450" eaLnBrk="1" hangingPunct="1">
              <a:buFont typeface="Arial" panose="020B0604020202020204" pitchFamily="34" charset="0"/>
              <a:buChar char="•"/>
            </a:pPr>
            <a:r>
              <a:rPr lang="en-US" altLang="en-US" dirty="0"/>
              <a:t>But be sure to calculate your annual expenses carefully since the Use-it-or-Lose-it rule also applies here, but with no option for Carryover.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Unlike the Health FSA, your annual election to Dependent Care FSA is only available to you </a:t>
            </a:r>
            <a:r>
              <a:rPr lang="en-US" altLang="en-US" b="1" dirty="0"/>
              <a:t>as</a:t>
            </a:r>
            <a:r>
              <a:rPr lang="en-US" altLang="en-US" dirty="0"/>
              <a:t> payroll contributions are deposited – also known as “money in, money out.”</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r>
              <a:rPr lang="en-US" altLang="en-US" dirty="0"/>
              <a:t>Review the </a:t>
            </a:r>
            <a:r>
              <a:rPr lang="en-US" altLang="en-US" i="1" dirty="0"/>
              <a:t>FlexSystem Dependent Care Qualifications</a:t>
            </a:r>
            <a:r>
              <a:rPr lang="en-US" altLang="en-US" dirty="0"/>
              <a:t> flyer linked here to understand the requirements of participating in a Dependent Care FSA before you enroll.</a:t>
            </a:r>
          </a:p>
          <a:p>
            <a:pPr marL="171450" indent="-171450" eaLnBrk="1" hangingPunct="1">
              <a:buFont typeface="Arial" panose="020B0604020202020204" pitchFamily="34" charset="0"/>
              <a:buChar char="•"/>
            </a:pPr>
            <a:r>
              <a:rPr lang="en-US" altLang="en-US" dirty="0"/>
              <a:t>We also encourage you to compare the benefits of participating in a Dependent Care FSA versus taking the IRS Child Care Tax Credit – because you can’t do both.</a:t>
            </a:r>
            <a:br>
              <a:rPr lang="en-US" altLang="en-US" dirty="0"/>
            </a:br>
            <a:r>
              <a:rPr lang="en-US" altLang="en-US" dirty="0"/>
              <a:t>Look for our education flyer that explains how to compare these two tax options.</a:t>
            </a:r>
          </a:p>
          <a:p>
            <a:pPr marL="171450" indent="-171450" eaLnBrk="1" hangingPunct="1">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pPr>
              <a:defRPr/>
            </a:pPr>
            <a:fld id="{E09B6881-4007-4DC6-80F5-640469C80DEE}" type="slidenum">
              <a:rPr lang="en-US" altLang="en-US" smtClean="0"/>
              <a:pPr>
                <a:defRPr/>
              </a:pPr>
              <a:t>7</a:t>
            </a:fld>
            <a:endParaRPr lang="en-US" altLang="en-US"/>
          </a:p>
        </p:txBody>
      </p:sp>
    </p:spTree>
    <p:extLst>
      <p:ext uri="{BB962C8B-B14F-4D97-AF65-F5344CB8AC3E}">
        <p14:creationId xmlns:p14="http://schemas.microsoft.com/office/powerpoint/2010/main" val="2728900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Use your Dependent Care FSA funds to pay for eligible expenses like daycare, before and after school care, nursery school,  nanny, and even elder care. </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It is important to note that you </a:t>
            </a:r>
            <a:r>
              <a:rPr lang="en-US" altLang="en-US" u="sng" dirty="0"/>
              <a:t>cannot</a:t>
            </a:r>
            <a:r>
              <a:rPr lang="en-US" altLang="en-US" dirty="0"/>
              <a:t> use Healthcare FSA funds to pay for dependent care expenses and vice versa. They are separate benefit accounts.</a:t>
            </a:r>
          </a:p>
          <a:p>
            <a:pPr eaLnBrk="1" hangingPunct="1"/>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E2D3488-5CE7-4DDD-B653-7BA16F3B2D12}" type="slidenum">
              <a:rPr lang="en-US" altLang="en-US" smtClean="0">
                <a:solidFill>
                  <a:srgbClr val="000000"/>
                </a:solidFill>
                <a:latin typeface="Gill Sans" pitchFamily="-65" charset="0"/>
                <a:ea typeface="ヒラギノ角ゴ ProN W3" pitchFamily="-65" charset="-128"/>
                <a:sym typeface="Gill Sans" pitchFamily="-65" charset="0"/>
              </a:rPr>
              <a:pPr eaLnBrk="1" hangingPunct="1">
                <a:spcBef>
                  <a:spcPct val="0"/>
                </a:spcBef>
              </a:pPr>
              <a:t>8</a:t>
            </a:fld>
            <a:endParaRPr lang="en-US" altLang="en-US">
              <a:solidFill>
                <a:srgbClr val="000000"/>
              </a:solidFill>
              <a:latin typeface="Gill Sans" pitchFamily="-65" charset="0"/>
              <a:ea typeface="ヒラギノ角ゴ ProN W3" pitchFamily="-65" charset="-128"/>
              <a:sym typeface="Gill Sans" pitchFamily="-65" charset="0"/>
            </a:endParaRPr>
          </a:p>
        </p:txBody>
      </p:sp>
    </p:spTree>
    <p:extLst>
      <p:ext uri="{BB962C8B-B14F-4D97-AF65-F5344CB8AC3E}">
        <p14:creationId xmlns:p14="http://schemas.microsoft.com/office/powerpoint/2010/main" val="3256253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Once you’ve determined which FSA benefits are available from your employer and which ones you wish to participate in, the next step is to determine how much money you should contribute to each benefit account.</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r>
              <a:rPr lang="en-US" altLang="en-US" dirty="0"/>
              <a:t>Carefully estimate the annual out-of-pocket expenses for you and your dependents to determine your Annual Election for each benefit account. Be conservative. Only set aside dollars you will actually use during the Plan Year.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Also, check the list of Eligible Expenses for each benefit to make sure your estimated expenses will qualify for reimbursement.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t>And of course, make sure your annual elections follow the tax guidelines and limits for each benefit.</a:t>
            </a:r>
          </a:p>
          <a:p>
            <a:pPr eaLnBrk="1" hangingPunct="1"/>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E2D3488-5CE7-4DDD-B653-7BA16F3B2D12}" type="slidenum">
              <a:rPr lang="en-US" altLang="en-US" smtClean="0">
                <a:solidFill>
                  <a:srgbClr val="000000"/>
                </a:solidFill>
                <a:latin typeface="Gill Sans" pitchFamily="-65" charset="0"/>
                <a:ea typeface="ヒラギノ角ゴ ProN W3" pitchFamily="-65" charset="-128"/>
                <a:sym typeface="Gill Sans" pitchFamily="-65" charset="0"/>
              </a:rPr>
              <a:pPr eaLnBrk="1" hangingPunct="1">
                <a:spcBef>
                  <a:spcPct val="0"/>
                </a:spcBef>
              </a:pPr>
              <a:t>9</a:t>
            </a:fld>
            <a:endParaRPr lang="en-US" altLang="en-US">
              <a:solidFill>
                <a:srgbClr val="000000"/>
              </a:solidFill>
              <a:latin typeface="Gill Sans" pitchFamily="-65" charset="0"/>
              <a:ea typeface="ヒラギノ角ゴ ProN W3" pitchFamily="-65" charset="-128"/>
              <a:sym typeface="Gill Sans" pitchFamily="-65" charset="0"/>
            </a:endParaRPr>
          </a:p>
        </p:txBody>
      </p:sp>
    </p:spTree>
    <p:extLst>
      <p:ext uri="{BB962C8B-B14F-4D97-AF65-F5344CB8AC3E}">
        <p14:creationId xmlns:p14="http://schemas.microsoft.com/office/powerpoint/2010/main" val="2085870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466"/>
          <a:stretch/>
        </p:blipFill>
        <p:spPr>
          <a:xfrm>
            <a:off x="0" y="-8565"/>
            <a:ext cx="9156844" cy="6133139"/>
          </a:xfrm>
          <a:prstGeom prst="rect">
            <a:avLst/>
          </a:prstGeom>
        </p:spPr>
      </p:pic>
      <p:sp>
        <p:nvSpPr>
          <p:cNvPr id="10" name="Rectangle 2"/>
          <p:cNvSpPr>
            <a:spLocks/>
          </p:cNvSpPr>
          <p:nvPr userDrawn="1"/>
        </p:nvSpPr>
        <p:spPr bwMode="auto">
          <a:xfrm>
            <a:off x="0" y="4159250"/>
            <a:ext cx="9161463" cy="2698750"/>
          </a:xfrm>
          <a:prstGeom prst="rect">
            <a:avLst/>
          </a:prstGeom>
          <a:solidFill>
            <a:srgbClr val="1E7A6D">
              <a:alpha val="50195"/>
            </a:srgbClr>
          </a:solidFill>
          <a:ln>
            <a:noFill/>
          </a:ln>
        </p:spPr>
        <p:txBody>
          <a:bodyPr lIns="0" tIns="0" rIns="0" bIns="0"/>
          <a:lstStyle>
            <a:lvl1pPr eaLnBrk="0" hangingPunct="0">
              <a:defRPr sz="2100">
                <a:solidFill>
                  <a:srgbClr val="000000"/>
                </a:solidFill>
                <a:latin typeface="Gill Sans" pitchFamily="-65" charset="0"/>
                <a:ea typeface="ヒラギノ角ゴ ProN W3" pitchFamily="-65" charset="-128"/>
                <a:sym typeface="Gill Sans" pitchFamily="-65" charset="0"/>
              </a:defRPr>
            </a:lvl1pPr>
            <a:lvl2pPr marL="742950" indent="-285750" eaLnBrk="0" hangingPunct="0">
              <a:defRPr sz="2100">
                <a:solidFill>
                  <a:srgbClr val="000000"/>
                </a:solidFill>
                <a:latin typeface="Gill Sans" pitchFamily="-65" charset="0"/>
                <a:ea typeface="ヒラギノ角ゴ ProN W3" pitchFamily="-65" charset="-128"/>
                <a:sym typeface="Gill Sans" pitchFamily="-65" charset="0"/>
              </a:defRPr>
            </a:lvl2pPr>
            <a:lvl3pPr marL="1143000" indent="-228600" eaLnBrk="0" hangingPunct="0">
              <a:defRPr sz="2100">
                <a:solidFill>
                  <a:srgbClr val="000000"/>
                </a:solidFill>
                <a:latin typeface="Gill Sans" pitchFamily="-65" charset="0"/>
                <a:ea typeface="ヒラギノ角ゴ ProN W3" pitchFamily="-65" charset="-128"/>
                <a:sym typeface="Gill Sans" pitchFamily="-65" charset="0"/>
              </a:defRPr>
            </a:lvl3pPr>
            <a:lvl4pPr marL="1600200" indent="-228600" eaLnBrk="0" hangingPunct="0">
              <a:defRPr sz="2100">
                <a:solidFill>
                  <a:srgbClr val="000000"/>
                </a:solidFill>
                <a:latin typeface="Gill Sans" pitchFamily="-65" charset="0"/>
                <a:ea typeface="ヒラギノ角ゴ ProN W3" pitchFamily="-65" charset="-128"/>
                <a:sym typeface="Gill Sans" pitchFamily="-65" charset="0"/>
              </a:defRPr>
            </a:lvl4pPr>
            <a:lvl5pPr marL="2057400" indent="-228600" eaLnBrk="0" hangingPunct="0">
              <a:defRPr sz="2100">
                <a:solidFill>
                  <a:srgbClr val="000000"/>
                </a:solidFill>
                <a:latin typeface="Gill Sans" pitchFamily="-65" charset="0"/>
                <a:ea typeface="ヒラギノ角ゴ ProN W3" pitchFamily="-65" charset="-128"/>
                <a:sym typeface="Gill Sans" pitchFamily="-65" charset="0"/>
              </a:defRPr>
            </a:lvl5pPr>
            <a:lvl6pPr marL="25146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6pPr>
            <a:lvl7pPr marL="29718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7pPr>
            <a:lvl8pPr marL="34290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8pPr>
            <a:lvl9pPr marL="38862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9pPr>
          </a:lstStyle>
          <a:p>
            <a:pPr algn="ctr" eaLnBrk="1" hangingPunct="1"/>
            <a:endParaRPr lang="en-US" altLang="en-US"/>
          </a:p>
        </p:txBody>
      </p:sp>
      <p:sp>
        <p:nvSpPr>
          <p:cNvPr id="15" name="TextBox 4"/>
          <p:cNvSpPr txBox="1">
            <a:spLocks noChangeArrowheads="1"/>
          </p:cNvSpPr>
          <p:nvPr userDrawn="1"/>
        </p:nvSpPr>
        <p:spPr bwMode="auto">
          <a:xfrm>
            <a:off x="4901278" y="6346317"/>
            <a:ext cx="2196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rgbClr val="000000"/>
                </a:solidFill>
                <a:latin typeface="Gill Sans" pitchFamily="-65" charset="0"/>
                <a:ea typeface="ヒラギノ角ゴ ProN W3" pitchFamily="-65" charset="-128"/>
                <a:sym typeface="Gill Sans" pitchFamily="-65" charset="0"/>
              </a:defRPr>
            </a:lvl1pPr>
            <a:lvl2pPr marL="742950" indent="-285750" eaLnBrk="0" hangingPunct="0">
              <a:defRPr sz="2100">
                <a:solidFill>
                  <a:srgbClr val="000000"/>
                </a:solidFill>
                <a:latin typeface="Gill Sans" pitchFamily="-65" charset="0"/>
                <a:ea typeface="ヒラギノ角ゴ ProN W3" pitchFamily="-65" charset="-128"/>
                <a:sym typeface="Gill Sans" pitchFamily="-65" charset="0"/>
              </a:defRPr>
            </a:lvl2pPr>
            <a:lvl3pPr marL="1143000" indent="-228600" eaLnBrk="0" hangingPunct="0">
              <a:defRPr sz="2100">
                <a:solidFill>
                  <a:srgbClr val="000000"/>
                </a:solidFill>
                <a:latin typeface="Gill Sans" pitchFamily="-65" charset="0"/>
                <a:ea typeface="ヒラギノ角ゴ ProN W3" pitchFamily="-65" charset="-128"/>
                <a:sym typeface="Gill Sans" pitchFamily="-65" charset="0"/>
              </a:defRPr>
            </a:lvl3pPr>
            <a:lvl4pPr marL="1600200" indent="-228600" eaLnBrk="0" hangingPunct="0">
              <a:defRPr sz="2100">
                <a:solidFill>
                  <a:srgbClr val="000000"/>
                </a:solidFill>
                <a:latin typeface="Gill Sans" pitchFamily="-65" charset="0"/>
                <a:ea typeface="ヒラギノ角ゴ ProN W3" pitchFamily="-65" charset="-128"/>
                <a:sym typeface="Gill Sans" pitchFamily="-65" charset="0"/>
              </a:defRPr>
            </a:lvl4pPr>
            <a:lvl5pPr marL="2057400" indent="-228600" eaLnBrk="0" hangingPunct="0">
              <a:defRPr sz="2100">
                <a:solidFill>
                  <a:srgbClr val="000000"/>
                </a:solidFill>
                <a:latin typeface="Gill Sans" pitchFamily="-65" charset="0"/>
                <a:ea typeface="ヒラギノ角ゴ ProN W3" pitchFamily="-65" charset="-128"/>
                <a:sym typeface="Gill Sans" pitchFamily="-65" charset="0"/>
              </a:defRPr>
            </a:lvl5pPr>
            <a:lvl6pPr marL="25146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6pPr>
            <a:lvl7pPr marL="29718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7pPr>
            <a:lvl8pPr marL="34290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8pPr>
            <a:lvl9pPr marL="38862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9pPr>
          </a:lstStyle>
          <a:p>
            <a:pPr algn="r" eaLnBrk="1" hangingPunct="1"/>
            <a:r>
              <a:rPr lang="en-US" altLang="en-US" sz="900" b="1" dirty="0">
                <a:solidFill>
                  <a:srgbClr val="01365F"/>
                </a:solidFill>
                <a:latin typeface="+mn-lt"/>
                <a:ea typeface="Franchise" charset="0"/>
                <a:cs typeface="ヒラギノ角ゴ ProN W3" pitchFamily="-65" charset="-128"/>
              </a:rPr>
              <a:t>Total Administrative Services Corporation</a:t>
            </a:r>
          </a:p>
          <a:p>
            <a:pPr algn="r" eaLnBrk="1" hangingPunct="1"/>
            <a:r>
              <a:rPr lang="en-US" altLang="en-US" sz="900" b="1" dirty="0">
                <a:solidFill>
                  <a:srgbClr val="01365F"/>
                </a:solidFill>
                <a:latin typeface="+mn-lt"/>
                <a:ea typeface="Franchise" charset="0"/>
                <a:cs typeface="ヒラギノ角ゴ ProN W3" pitchFamily="-65" charset="-128"/>
              </a:rPr>
              <a:t>www.tasconline.com</a:t>
            </a:r>
            <a:endParaRPr lang="id-ID" altLang="en-US" sz="900" b="1" dirty="0">
              <a:solidFill>
                <a:srgbClr val="01365F"/>
              </a:solidFill>
              <a:latin typeface="+mn-lt"/>
              <a:ea typeface="Franchise" charset="0"/>
              <a:cs typeface="ヒラギノ角ゴ ProN W3" pitchFamily="-65" charset="-128"/>
            </a:endParaRPr>
          </a:p>
        </p:txBody>
      </p:sp>
      <p:cxnSp>
        <p:nvCxnSpPr>
          <p:cNvPr id="16" name="Straight Connector 15"/>
          <p:cNvCxnSpPr>
            <a:cxnSpLocks noChangeShapeType="1"/>
          </p:cNvCxnSpPr>
          <p:nvPr userDrawn="1"/>
        </p:nvCxnSpPr>
        <p:spPr bwMode="auto">
          <a:xfrm>
            <a:off x="7132638" y="6334125"/>
            <a:ext cx="0" cy="381000"/>
          </a:xfrm>
          <a:prstGeom prst="line">
            <a:avLst/>
          </a:prstGeom>
          <a:noFill/>
          <a:ln w="6350">
            <a:solidFill>
              <a:srgbClr val="01365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7" name="Picture 7" descr="TASC.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5200" y="6267450"/>
            <a:ext cx="1371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
          <p:cNvPicPr>
            <a:picLocks noChangeAspect="1"/>
          </p:cNvPicPr>
          <p:nvPr userDrawn="1"/>
        </p:nvPicPr>
        <p:blipFill>
          <a:blip r:embed="rId4"/>
          <a:srcRect/>
          <a:stretch>
            <a:fillRect/>
          </a:stretch>
        </p:blipFill>
        <p:spPr bwMode="auto">
          <a:xfrm>
            <a:off x="457200" y="4648200"/>
            <a:ext cx="3474894" cy="975477"/>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47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8298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941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14400"/>
          </a:xfrm>
        </p:spPr>
        <p:txBody>
          <a:bodyPr/>
          <a:lstStyle>
            <a:lvl1pPr>
              <a:defRPr cap="all"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0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0130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524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240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762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639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vl1pPr>
          </a:lstStyle>
          <a:p>
            <a:r>
              <a:rPr lang="en-US" dirty="0"/>
              <a:t>Click to edit Master title style</a:t>
            </a:r>
          </a:p>
        </p:txBody>
      </p:sp>
    </p:spTree>
    <p:extLst>
      <p:ext uri="{BB962C8B-B14F-4D97-AF65-F5344CB8AC3E}">
        <p14:creationId xmlns:p14="http://schemas.microsoft.com/office/powerpoint/2010/main" val="2659792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36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3425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629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4">
            <a:extLst>
              <a:ext uri="{FF2B5EF4-FFF2-40B4-BE49-F238E27FC236}">
                <a16:creationId xmlns:a16="http://schemas.microsoft.com/office/drawing/2014/main" id="{AF484D4F-77E1-4324-9F67-77D0CD9E2629}"/>
              </a:ext>
            </a:extLst>
          </p:cNvPr>
          <p:cNvSpPr>
            <a:spLocks noChangeArrowheads="1"/>
          </p:cNvSpPr>
          <p:nvPr userDrawn="1"/>
        </p:nvSpPr>
        <p:spPr bwMode="auto">
          <a:xfrm>
            <a:off x="0" y="0"/>
            <a:ext cx="9144000" cy="6858000"/>
          </a:xfrm>
          <a:prstGeom prst="rect">
            <a:avLst/>
          </a:pr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en-US" dirty="0">
              <a:solidFill>
                <a:schemeClr val="lt1"/>
              </a:solidFill>
              <a:latin typeface="+mn-lt"/>
            </a:endParaRPr>
          </a:p>
        </p:txBody>
      </p:sp>
      <p:sp>
        <p:nvSpPr>
          <p:cNvPr id="18" name="Rectangle 11">
            <a:extLst>
              <a:ext uri="{FF2B5EF4-FFF2-40B4-BE49-F238E27FC236}">
                <a16:creationId xmlns:a16="http://schemas.microsoft.com/office/drawing/2014/main" id="{234235B1-DD7A-42AF-B2E6-0C537F1A68CA}"/>
              </a:ext>
            </a:extLst>
          </p:cNvPr>
          <p:cNvSpPr>
            <a:spLocks noChangeArrowheads="1"/>
          </p:cNvSpPr>
          <p:nvPr userDrawn="1"/>
        </p:nvSpPr>
        <p:spPr bwMode="auto">
          <a:xfrm>
            <a:off x="0" y="6172200"/>
            <a:ext cx="9144000" cy="685800"/>
          </a:xfrm>
          <a:prstGeom prst="rect">
            <a:avLst/>
          </a:prstGeom>
          <a:solidFill>
            <a:schemeClr val="bg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9" name="Rectangle 18">
            <a:extLst>
              <a:ext uri="{FF2B5EF4-FFF2-40B4-BE49-F238E27FC236}">
                <a16:creationId xmlns:a16="http://schemas.microsoft.com/office/drawing/2014/main" id="{1F79D164-8093-41F0-9D58-45044A1AD61E}"/>
              </a:ext>
            </a:extLst>
          </p:cNvPr>
          <p:cNvSpPr/>
          <p:nvPr userDrawn="1"/>
        </p:nvSpPr>
        <p:spPr>
          <a:xfrm>
            <a:off x="609600" y="1219200"/>
            <a:ext cx="2209800" cy="94518"/>
          </a:xfrm>
          <a:prstGeom prst="rect">
            <a:avLst/>
          </a:prstGeom>
          <a:gradFill flip="none" rotWithShape="1">
            <a:gsLst>
              <a:gs pos="0">
                <a:srgbClr val="008E77"/>
              </a:gs>
              <a:gs pos="32000">
                <a:srgbClr val="008E77"/>
              </a:gs>
              <a:gs pos="100000">
                <a:srgbClr val="71CEA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26" name="Rectangle 11"/>
          <p:cNvSpPr>
            <a:spLocks noChangeArrowheads="1"/>
          </p:cNvSpPr>
          <p:nvPr userDrawn="1"/>
        </p:nvSpPr>
        <p:spPr bwMode="auto">
          <a:xfrm>
            <a:off x="0" y="6172200"/>
            <a:ext cx="9144000" cy="685800"/>
          </a:xfrm>
          <a:prstGeom prst="rect">
            <a:avLst/>
          </a:prstGeom>
          <a:solidFill>
            <a:schemeClr val="bg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29" name="Rectangle 2"/>
          <p:cNvSpPr>
            <a:spLocks noGrp="1" noChangeArrowheads="1"/>
          </p:cNvSpPr>
          <p:nvPr>
            <p:ph type="title"/>
          </p:nvPr>
        </p:nvSpPr>
        <p:spPr bwMode="auto">
          <a:xfrm>
            <a:off x="533400" y="381000"/>
            <a:ext cx="815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30" name="Rectangle 3"/>
          <p:cNvSpPr>
            <a:spLocks noGrp="1" noChangeArrowheads="1"/>
          </p:cNvSpPr>
          <p:nvPr>
            <p:ph type="body" idx="1"/>
          </p:nvPr>
        </p:nvSpPr>
        <p:spPr bwMode="auto">
          <a:xfrm>
            <a:off x="533400" y="1469517"/>
            <a:ext cx="8153400" cy="462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grpSp>
        <p:nvGrpSpPr>
          <p:cNvPr id="12" name="Group 11">
            <a:extLst>
              <a:ext uri="{FF2B5EF4-FFF2-40B4-BE49-F238E27FC236}">
                <a16:creationId xmlns:a16="http://schemas.microsoft.com/office/drawing/2014/main" id="{24334B25-84D1-4DAA-B165-2590FFE16F32}"/>
              </a:ext>
            </a:extLst>
          </p:cNvPr>
          <p:cNvGrpSpPr/>
          <p:nvPr userDrawn="1"/>
        </p:nvGrpSpPr>
        <p:grpSpPr>
          <a:xfrm>
            <a:off x="5007640" y="6293811"/>
            <a:ext cx="3634296" cy="474343"/>
            <a:chOff x="5007640" y="6293811"/>
            <a:chExt cx="3634296" cy="474343"/>
          </a:xfrm>
        </p:grpSpPr>
        <p:sp>
          <p:nvSpPr>
            <p:cNvPr id="13" name="TextBox 4">
              <a:extLst>
                <a:ext uri="{FF2B5EF4-FFF2-40B4-BE49-F238E27FC236}">
                  <a16:creationId xmlns:a16="http://schemas.microsoft.com/office/drawing/2014/main" id="{BB2CB312-4725-4C23-BF67-218289AB99CC}"/>
                </a:ext>
              </a:extLst>
            </p:cNvPr>
            <p:cNvSpPr txBox="1">
              <a:spLocks noChangeArrowheads="1"/>
            </p:cNvSpPr>
            <p:nvPr/>
          </p:nvSpPr>
          <p:spPr bwMode="auto">
            <a:xfrm>
              <a:off x="5007640" y="6346317"/>
              <a:ext cx="21964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rgbClr val="000000"/>
                  </a:solidFill>
                  <a:latin typeface="Gill Sans" pitchFamily="-65" charset="0"/>
                  <a:ea typeface="ヒラギノ角ゴ ProN W3" pitchFamily="-65" charset="-128"/>
                  <a:sym typeface="Gill Sans" pitchFamily="-65" charset="0"/>
                </a:defRPr>
              </a:lvl1pPr>
              <a:lvl2pPr marL="742950" indent="-285750" eaLnBrk="0" hangingPunct="0">
                <a:defRPr sz="2100">
                  <a:solidFill>
                    <a:srgbClr val="000000"/>
                  </a:solidFill>
                  <a:latin typeface="Gill Sans" pitchFamily="-65" charset="0"/>
                  <a:ea typeface="ヒラギノ角ゴ ProN W3" pitchFamily="-65" charset="-128"/>
                  <a:sym typeface="Gill Sans" pitchFamily="-65" charset="0"/>
                </a:defRPr>
              </a:lvl2pPr>
              <a:lvl3pPr marL="1143000" indent="-228600" eaLnBrk="0" hangingPunct="0">
                <a:defRPr sz="2100">
                  <a:solidFill>
                    <a:srgbClr val="000000"/>
                  </a:solidFill>
                  <a:latin typeface="Gill Sans" pitchFamily="-65" charset="0"/>
                  <a:ea typeface="ヒラギノ角ゴ ProN W3" pitchFamily="-65" charset="-128"/>
                  <a:sym typeface="Gill Sans" pitchFamily="-65" charset="0"/>
                </a:defRPr>
              </a:lvl3pPr>
              <a:lvl4pPr marL="1600200" indent="-228600" eaLnBrk="0" hangingPunct="0">
                <a:defRPr sz="2100">
                  <a:solidFill>
                    <a:srgbClr val="000000"/>
                  </a:solidFill>
                  <a:latin typeface="Gill Sans" pitchFamily="-65" charset="0"/>
                  <a:ea typeface="ヒラギノ角ゴ ProN W3" pitchFamily="-65" charset="-128"/>
                  <a:sym typeface="Gill Sans" pitchFamily="-65" charset="0"/>
                </a:defRPr>
              </a:lvl4pPr>
              <a:lvl5pPr marL="2057400" indent="-228600" eaLnBrk="0" hangingPunct="0">
                <a:defRPr sz="2100">
                  <a:solidFill>
                    <a:srgbClr val="000000"/>
                  </a:solidFill>
                  <a:latin typeface="Gill Sans" pitchFamily="-65" charset="0"/>
                  <a:ea typeface="ヒラギノ角ゴ ProN W3" pitchFamily="-65" charset="-128"/>
                  <a:sym typeface="Gill Sans" pitchFamily="-65" charset="0"/>
                </a:defRPr>
              </a:lvl5pPr>
              <a:lvl6pPr marL="25146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6pPr>
              <a:lvl7pPr marL="29718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7pPr>
              <a:lvl8pPr marL="34290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8pPr>
              <a:lvl9pPr marL="38862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9pPr>
            </a:lstStyle>
            <a:p>
              <a:pPr algn="r" eaLnBrk="1" hangingPunct="1"/>
              <a:r>
                <a:rPr lang="en-US" altLang="en-US" sz="900" b="1" dirty="0">
                  <a:solidFill>
                    <a:schemeClr val="tx1"/>
                  </a:solidFill>
                  <a:latin typeface="+mn-lt"/>
                  <a:ea typeface="Franchise" charset="0"/>
                  <a:cs typeface="ヒラギノ角ゴ ProN W3" pitchFamily="-65" charset="-128"/>
                </a:rPr>
                <a:t>Total Administrative Services Corporation</a:t>
              </a:r>
            </a:p>
            <a:p>
              <a:pPr algn="r" eaLnBrk="1" hangingPunct="1"/>
              <a:r>
                <a:rPr lang="en-US" altLang="en-US" sz="900" b="1" dirty="0">
                  <a:solidFill>
                    <a:schemeClr val="tx1"/>
                  </a:solidFill>
                  <a:latin typeface="+mn-lt"/>
                  <a:ea typeface="Franchise" charset="0"/>
                  <a:cs typeface="ヒラギノ角ゴ ProN W3" pitchFamily="-65" charset="-128"/>
                </a:rPr>
                <a:t>www.tasconline.com</a:t>
              </a:r>
              <a:endParaRPr lang="id-ID" altLang="en-US" sz="900" b="1" dirty="0">
                <a:solidFill>
                  <a:schemeClr val="tx1"/>
                </a:solidFill>
                <a:latin typeface="+mn-lt"/>
                <a:ea typeface="Franchise" charset="0"/>
                <a:cs typeface="ヒラギノ角ゴ ProN W3" pitchFamily="-65" charset="-128"/>
              </a:endParaRPr>
            </a:p>
          </p:txBody>
        </p:sp>
        <p:cxnSp>
          <p:nvCxnSpPr>
            <p:cNvPr id="14" name="Straight Connector 13">
              <a:extLst>
                <a:ext uri="{FF2B5EF4-FFF2-40B4-BE49-F238E27FC236}">
                  <a16:creationId xmlns:a16="http://schemas.microsoft.com/office/drawing/2014/main" id="{CBC53C70-F435-409D-8D80-0AA97EBA2A4A}"/>
                </a:ext>
              </a:extLst>
            </p:cNvPr>
            <p:cNvCxnSpPr>
              <a:cxnSpLocks noChangeShapeType="1"/>
            </p:cNvCxnSpPr>
            <p:nvPr/>
          </p:nvCxnSpPr>
          <p:spPr bwMode="auto">
            <a:xfrm>
              <a:off x="7239000" y="6334125"/>
              <a:ext cx="0" cy="381000"/>
            </a:xfrm>
            <a:prstGeom prst="line">
              <a:avLst/>
            </a:prstGeom>
            <a:noFill/>
            <a:ln w="6350">
              <a:solidFill>
                <a:srgbClr val="01365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 name="Picture 14">
              <a:extLst>
                <a:ext uri="{FF2B5EF4-FFF2-40B4-BE49-F238E27FC236}">
                  <a16:creationId xmlns:a16="http://schemas.microsoft.com/office/drawing/2014/main" id="{35276FEA-0DF5-4348-AF0E-C949B754D4CE}"/>
                </a:ext>
              </a:extLst>
            </p:cNvPr>
            <p:cNvPicPr>
              <a:picLocks noChangeAspect="1"/>
            </p:cNvPicPr>
            <p:nvPr/>
          </p:nvPicPr>
          <p:blipFill>
            <a:blip r:embed="rId13"/>
            <a:stretch>
              <a:fillRect/>
            </a:stretch>
          </p:blipFill>
          <p:spPr>
            <a:xfrm>
              <a:off x="7402513" y="6293811"/>
              <a:ext cx="1239423" cy="474343"/>
            </a:xfrm>
            <a:prstGeom prst="rect">
              <a:avLst/>
            </a:prstGeom>
          </p:spPr>
        </p:pic>
      </p:grpSp>
      <p:pic>
        <p:nvPicPr>
          <p:cNvPr id="16" name="Picture 7">
            <a:extLst>
              <a:ext uri="{FF2B5EF4-FFF2-40B4-BE49-F238E27FC236}">
                <a16:creationId xmlns:a16="http://schemas.microsoft.com/office/drawing/2014/main" id="{2DDD86BC-00ED-4E00-BFCA-4C8BC9984F19}"/>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33400" y="6266718"/>
            <a:ext cx="1779587" cy="50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rtl="0" eaLnBrk="0" fontAlgn="base" hangingPunct="0">
        <a:spcBef>
          <a:spcPct val="0"/>
        </a:spcBef>
        <a:spcAft>
          <a:spcPct val="0"/>
        </a:spcAft>
        <a:defRPr sz="3200" cap="all" baseline="0">
          <a:solidFill>
            <a:schemeClr val="bg2">
              <a:lumMod val="50000"/>
            </a:schemeClr>
          </a:solidFill>
          <a:latin typeface="+mj-lt"/>
          <a:ea typeface="+mj-ea"/>
          <a:cs typeface="+mj-cs"/>
        </a:defRPr>
      </a:lvl1pPr>
      <a:lvl2pPr algn="ctr" rtl="0" eaLnBrk="0" fontAlgn="base" hangingPunct="0">
        <a:spcBef>
          <a:spcPct val="0"/>
        </a:spcBef>
        <a:spcAft>
          <a:spcPct val="0"/>
        </a:spcAft>
        <a:defRPr sz="3200">
          <a:solidFill>
            <a:schemeClr val="bg1"/>
          </a:solidFill>
          <a:latin typeface="Trebuchet MS" pitchFamily="34" charset="0"/>
        </a:defRPr>
      </a:lvl2pPr>
      <a:lvl3pPr algn="ctr" rtl="0" eaLnBrk="0" fontAlgn="base" hangingPunct="0">
        <a:spcBef>
          <a:spcPct val="0"/>
        </a:spcBef>
        <a:spcAft>
          <a:spcPct val="0"/>
        </a:spcAft>
        <a:defRPr sz="3200">
          <a:solidFill>
            <a:schemeClr val="bg1"/>
          </a:solidFill>
          <a:latin typeface="Trebuchet MS" pitchFamily="34" charset="0"/>
        </a:defRPr>
      </a:lvl3pPr>
      <a:lvl4pPr algn="ctr" rtl="0" eaLnBrk="0" fontAlgn="base" hangingPunct="0">
        <a:spcBef>
          <a:spcPct val="0"/>
        </a:spcBef>
        <a:spcAft>
          <a:spcPct val="0"/>
        </a:spcAft>
        <a:defRPr sz="3200">
          <a:solidFill>
            <a:schemeClr val="bg1"/>
          </a:solidFill>
          <a:latin typeface="Trebuchet MS" pitchFamily="34" charset="0"/>
        </a:defRPr>
      </a:lvl4pPr>
      <a:lvl5pPr algn="ctr" rtl="0" eaLnBrk="0" fontAlgn="base" hangingPunct="0">
        <a:spcBef>
          <a:spcPct val="0"/>
        </a:spcBef>
        <a:spcAft>
          <a:spcPct val="0"/>
        </a:spcAft>
        <a:defRPr sz="3200">
          <a:solidFill>
            <a:schemeClr val="bg1"/>
          </a:solidFill>
          <a:latin typeface="Trebuchet MS" pitchFamily="34" charset="0"/>
        </a:defRPr>
      </a:lvl5pPr>
      <a:lvl6pPr marL="457200" algn="ctr" rtl="0" fontAlgn="base">
        <a:spcBef>
          <a:spcPct val="0"/>
        </a:spcBef>
        <a:spcAft>
          <a:spcPct val="0"/>
        </a:spcAft>
        <a:defRPr sz="3200">
          <a:solidFill>
            <a:schemeClr val="bg1"/>
          </a:solidFill>
          <a:latin typeface="Trebuchet MS" pitchFamily="34" charset="0"/>
        </a:defRPr>
      </a:lvl6pPr>
      <a:lvl7pPr marL="914400" algn="ctr" rtl="0" fontAlgn="base">
        <a:spcBef>
          <a:spcPct val="0"/>
        </a:spcBef>
        <a:spcAft>
          <a:spcPct val="0"/>
        </a:spcAft>
        <a:defRPr sz="3200">
          <a:solidFill>
            <a:schemeClr val="bg1"/>
          </a:solidFill>
          <a:latin typeface="Trebuchet MS" pitchFamily="34" charset="0"/>
        </a:defRPr>
      </a:lvl7pPr>
      <a:lvl8pPr marL="1371600" algn="ctr" rtl="0" fontAlgn="base">
        <a:spcBef>
          <a:spcPct val="0"/>
        </a:spcBef>
        <a:spcAft>
          <a:spcPct val="0"/>
        </a:spcAft>
        <a:defRPr sz="3200">
          <a:solidFill>
            <a:schemeClr val="bg1"/>
          </a:solidFill>
          <a:latin typeface="Trebuchet MS" pitchFamily="34" charset="0"/>
        </a:defRPr>
      </a:lvl8pPr>
      <a:lvl9pPr marL="1828800" algn="ctr" rtl="0" fontAlgn="base">
        <a:spcBef>
          <a:spcPct val="0"/>
        </a:spcBef>
        <a:spcAft>
          <a:spcPct val="0"/>
        </a:spcAft>
        <a:defRPr sz="3200">
          <a:solidFill>
            <a:schemeClr val="bg1"/>
          </a:solidFill>
          <a:latin typeface="Trebuchet MS" pitchFamily="34" charset="0"/>
        </a:defRPr>
      </a:lvl9pPr>
    </p:titleStyle>
    <p:bodyStyle>
      <a:lvl1pPr marL="342900" indent="-342900" algn="l" rtl="0" eaLnBrk="0" fontAlgn="base" hangingPunct="0">
        <a:spcBef>
          <a:spcPct val="20000"/>
        </a:spcBef>
        <a:spcAft>
          <a:spcPct val="0"/>
        </a:spcAft>
        <a:buClrTx/>
        <a:buChar char="•"/>
        <a:defRPr sz="2800">
          <a:solidFill>
            <a:schemeClr val="bg2">
              <a:lumMod val="50000"/>
            </a:schemeClr>
          </a:solidFill>
          <a:latin typeface="+mn-lt"/>
          <a:ea typeface="+mn-ea"/>
          <a:cs typeface="+mn-cs"/>
        </a:defRPr>
      </a:lvl1pPr>
      <a:lvl2pPr marL="742950" indent="-285750" algn="l" rtl="0" eaLnBrk="0" fontAlgn="base" hangingPunct="0">
        <a:spcBef>
          <a:spcPct val="20000"/>
        </a:spcBef>
        <a:spcAft>
          <a:spcPct val="0"/>
        </a:spcAft>
        <a:buClrTx/>
        <a:buChar char="–"/>
        <a:defRPr sz="2400">
          <a:solidFill>
            <a:schemeClr val="bg2">
              <a:lumMod val="50000"/>
            </a:schemeClr>
          </a:solidFill>
          <a:latin typeface="+mn-lt"/>
        </a:defRPr>
      </a:lvl2pPr>
      <a:lvl3pPr marL="1143000" indent="-228600" algn="l" rtl="0" eaLnBrk="0" fontAlgn="base" hangingPunct="0">
        <a:spcBef>
          <a:spcPct val="20000"/>
        </a:spcBef>
        <a:spcAft>
          <a:spcPct val="0"/>
        </a:spcAft>
        <a:buClrTx/>
        <a:buChar char="•"/>
        <a:defRPr sz="2000">
          <a:solidFill>
            <a:schemeClr val="bg2">
              <a:lumMod val="50000"/>
            </a:schemeClr>
          </a:solidFill>
          <a:latin typeface="+mn-lt"/>
        </a:defRPr>
      </a:lvl3pPr>
      <a:lvl4pPr marL="1600200" indent="-228600" algn="l" rtl="0" eaLnBrk="0" fontAlgn="base" hangingPunct="0">
        <a:spcBef>
          <a:spcPct val="20000"/>
        </a:spcBef>
        <a:spcAft>
          <a:spcPct val="0"/>
        </a:spcAft>
        <a:buClrTx/>
        <a:buChar char="–"/>
        <a:defRPr sz="2000">
          <a:solidFill>
            <a:schemeClr val="bg2">
              <a:lumMod val="50000"/>
            </a:schemeClr>
          </a:solidFill>
          <a:latin typeface="+mn-lt"/>
        </a:defRPr>
      </a:lvl4pPr>
      <a:lvl5pPr marL="2057400" indent="-228600" algn="l" rtl="0" eaLnBrk="0" fontAlgn="base" hangingPunct="0">
        <a:spcBef>
          <a:spcPct val="20000"/>
        </a:spcBef>
        <a:spcAft>
          <a:spcPct val="0"/>
        </a:spcAft>
        <a:buClrTx/>
        <a:buChar char="»"/>
        <a:defRPr sz="2000">
          <a:solidFill>
            <a:schemeClr val="bg2">
              <a:lumMod val="50000"/>
            </a:schemeClr>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hyperlink" Target="http://www.tasconline.com/eligible-expenses/"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tasconline.com/uploads/KB/Flexsystem/FX-3166-080115%20FX%20Dependent%20Care%20Qualification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tasconline.com/benefits-limi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A414E3-50F5-4B0D-B1CE-F48A2654B8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6"/>
          <a:stretch/>
        </p:blipFill>
        <p:spPr>
          <a:xfrm>
            <a:off x="0" y="1"/>
            <a:ext cx="9156844" cy="6172200"/>
          </a:xfrm>
          <a:prstGeom prst="rect">
            <a:avLst/>
          </a:prstGeom>
        </p:spPr>
      </p:pic>
      <p:sp>
        <p:nvSpPr>
          <p:cNvPr id="3" name="Rectangle 2">
            <a:extLst>
              <a:ext uri="{FF2B5EF4-FFF2-40B4-BE49-F238E27FC236}">
                <a16:creationId xmlns:a16="http://schemas.microsoft.com/office/drawing/2014/main" id="{DE58EA79-6036-485E-96B6-8610F0A0CC49}"/>
              </a:ext>
            </a:extLst>
          </p:cNvPr>
          <p:cNvSpPr/>
          <p:nvPr/>
        </p:nvSpPr>
        <p:spPr>
          <a:xfrm>
            <a:off x="0" y="6268538"/>
            <a:ext cx="2819400" cy="58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TextBox 10"/>
          <p:cNvSpPr txBox="1">
            <a:spLocks noChangeArrowheads="1"/>
          </p:cNvSpPr>
          <p:nvPr/>
        </p:nvSpPr>
        <p:spPr bwMode="auto">
          <a:xfrm>
            <a:off x="7323138" y="3378200"/>
            <a:ext cx="1857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100">
                <a:solidFill>
                  <a:srgbClr val="000000"/>
                </a:solidFill>
                <a:latin typeface="Gill Sans" pitchFamily="-65" charset="0"/>
                <a:ea typeface="ヒラギノ角ゴ ProN W3" pitchFamily="-65" charset="-128"/>
                <a:sym typeface="Gill Sans" pitchFamily="-65" charset="0"/>
              </a:defRPr>
            </a:lvl1pPr>
            <a:lvl2pPr marL="742950" indent="-285750" eaLnBrk="0" hangingPunct="0">
              <a:defRPr sz="2100">
                <a:solidFill>
                  <a:srgbClr val="000000"/>
                </a:solidFill>
                <a:latin typeface="Gill Sans" pitchFamily="-65" charset="0"/>
                <a:ea typeface="ヒラギノ角ゴ ProN W3" pitchFamily="-65" charset="-128"/>
                <a:sym typeface="Gill Sans" pitchFamily="-65" charset="0"/>
              </a:defRPr>
            </a:lvl2pPr>
            <a:lvl3pPr marL="1143000" indent="-228600" eaLnBrk="0" hangingPunct="0">
              <a:defRPr sz="2100">
                <a:solidFill>
                  <a:srgbClr val="000000"/>
                </a:solidFill>
                <a:latin typeface="Gill Sans" pitchFamily="-65" charset="0"/>
                <a:ea typeface="ヒラギノ角ゴ ProN W3" pitchFamily="-65" charset="-128"/>
                <a:sym typeface="Gill Sans" pitchFamily="-65" charset="0"/>
              </a:defRPr>
            </a:lvl3pPr>
            <a:lvl4pPr marL="1600200" indent="-228600" eaLnBrk="0" hangingPunct="0">
              <a:defRPr sz="2100">
                <a:solidFill>
                  <a:srgbClr val="000000"/>
                </a:solidFill>
                <a:latin typeface="Gill Sans" pitchFamily="-65" charset="0"/>
                <a:ea typeface="ヒラギノ角ゴ ProN W3" pitchFamily="-65" charset="-128"/>
                <a:sym typeface="Gill Sans" pitchFamily="-65" charset="0"/>
              </a:defRPr>
            </a:lvl4pPr>
            <a:lvl5pPr marL="2057400" indent="-228600" eaLnBrk="0" hangingPunct="0">
              <a:defRPr sz="2100">
                <a:solidFill>
                  <a:srgbClr val="000000"/>
                </a:solidFill>
                <a:latin typeface="Gill Sans" pitchFamily="-65" charset="0"/>
                <a:ea typeface="ヒラギノ角ゴ ProN W3" pitchFamily="-65" charset="-128"/>
                <a:sym typeface="Gill Sans" pitchFamily="-65" charset="0"/>
              </a:defRPr>
            </a:lvl5pPr>
            <a:lvl6pPr marL="25146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6pPr>
            <a:lvl7pPr marL="29718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7pPr>
            <a:lvl8pPr marL="34290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8pPr>
            <a:lvl9pPr marL="38862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9pPr>
          </a:lstStyle>
          <a:p>
            <a:pPr eaLnBrk="1" hangingPunct="1"/>
            <a:endParaRPr lang="en-US" altLang="en-US"/>
          </a:p>
        </p:txBody>
      </p:sp>
      <p:sp>
        <p:nvSpPr>
          <p:cNvPr id="1028" name="Rectangle 2"/>
          <p:cNvSpPr>
            <a:spLocks/>
          </p:cNvSpPr>
          <p:nvPr/>
        </p:nvSpPr>
        <p:spPr bwMode="auto">
          <a:xfrm>
            <a:off x="0" y="4159250"/>
            <a:ext cx="9161463" cy="2012950"/>
          </a:xfrm>
          <a:prstGeom prst="rect">
            <a:avLst/>
          </a:prstGeom>
          <a:solidFill>
            <a:srgbClr val="008E77">
              <a:alpha val="50195"/>
            </a:srgbClr>
          </a:solidFill>
          <a:ln>
            <a:noFill/>
          </a:ln>
        </p:spPr>
        <p:txBody>
          <a:bodyPr lIns="0" tIns="0" rIns="0" bIns="0"/>
          <a:lstStyle>
            <a:lvl1pPr eaLnBrk="0" hangingPunct="0">
              <a:defRPr sz="2100">
                <a:solidFill>
                  <a:srgbClr val="000000"/>
                </a:solidFill>
                <a:latin typeface="Gill Sans" pitchFamily="-65" charset="0"/>
                <a:ea typeface="ヒラギノ角ゴ ProN W3" pitchFamily="-65" charset="-128"/>
                <a:sym typeface="Gill Sans" pitchFamily="-65" charset="0"/>
              </a:defRPr>
            </a:lvl1pPr>
            <a:lvl2pPr marL="742950" indent="-285750" eaLnBrk="0" hangingPunct="0">
              <a:defRPr sz="2100">
                <a:solidFill>
                  <a:srgbClr val="000000"/>
                </a:solidFill>
                <a:latin typeface="Gill Sans" pitchFamily="-65" charset="0"/>
                <a:ea typeface="ヒラギノ角ゴ ProN W3" pitchFamily="-65" charset="-128"/>
                <a:sym typeface="Gill Sans" pitchFamily="-65" charset="0"/>
              </a:defRPr>
            </a:lvl2pPr>
            <a:lvl3pPr marL="1143000" indent="-228600" eaLnBrk="0" hangingPunct="0">
              <a:defRPr sz="2100">
                <a:solidFill>
                  <a:srgbClr val="000000"/>
                </a:solidFill>
                <a:latin typeface="Gill Sans" pitchFamily="-65" charset="0"/>
                <a:ea typeface="ヒラギノ角ゴ ProN W3" pitchFamily="-65" charset="-128"/>
                <a:sym typeface="Gill Sans" pitchFamily="-65" charset="0"/>
              </a:defRPr>
            </a:lvl3pPr>
            <a:lvl4pPr marL="1600200" indent="-228600" eaLnBrk="0" hangingPunct="0">
              <a:defRPr sz="2100">
                <a:solidFill>
                  <a:srgbClr val="000000"/>
                </a:solidFill>
                <a:latin typeface="Gill Sans" pitchFamily="-65" charset="0"/>
                <a:ea typeface="ヒラギノ角ゴ ProN W3" pitchFamily="-65" charset="-128"/>
                <a:sym typeface="Gill Sans" pitchFamily="-65" charset="0"/>
              </a:defRPr>
            </a:lvl4pPr>
            <a:lvl5pPr marL="2057400" indent="-228600" eaLnBrk="0" hangingPunct="0">
              <a:defRPr sz="2100">
                <a:solidFill>
                  <a:srgbClr val="000000"/>
                </a:solidFill>
                <a:latin typeface="Gill Sans" pitchFamily="-65" charset="0"/>
                <a:ea typeface="ヒラギノ角ゴ ProN W3" pitchFamily="-65" charset="-128"/>
                <a:sym typeface="Gill Sans" pitchFamily="-65" charset="0"/>
              </a:defRPr>
            </a:lvl5pPr>
            <a:lvl6pPr marL="25146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6pPr>
            <a:lvl7pPr marL="29718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7pPr>
            <a:lvl8pPr marL="34290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8pPr>
            <a:lvl9pPr marL="38862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9pPr>
          </a:lstStyle>
          <a:p>
            <a:pPr algn="ctr" eaLnBrk="1" hangingPunct="1"/>
            <a:endParaRPr lang="en-US" altLang="en-US"/>
          </a:p>
        </p:txBody>
      </p:sp>
      <p:sp>
        <p:nvSpPr>
          <p:cNvPr id="1030" name="Rectangle 5"/>
          <p:cNvSpPr>
            <a:spLocks/>
          </p:cNvSpPr>
          <p:nvPr/>
        </p:nvSpPr>
        <p:spPr bwMode="auto">
          <a:xfrm>
            <a:off x="4587240" y="4314259"/>
            <a:ext cx="4241800" cy="170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100">
                <a:solidFill>
                  <a:srgbClr val="000000"/>
                </a:solidFill>
                <a:latin typeface="Gill Sans" pitchFamily="-65" charset="0"/>
                <a:ea typeface="ヒラギノ角ゴ ProN W3" pitchFamily="-65" charset="-128"/>
                <a:sym typeface="Gill Sans" pitchFamily="-65" charset="0"/>
              </a:defRPr>
            </a:lvl1pPr>
            <a:lvl2pPr marL="742950" indent="-285750" eaLnBrk="0" hangingPunct="0">
              <a:defRPr sz="2100">
                <a:solidFill>
                  <a:srgbClr val="000000"/>
                </a:solidFill>
                <a:latin typeface="Gill Sans" pitchFamily="-65" charset="0"/>
                <a:ea typeface="ヒラギノ角ゴ ProN W3" pitchFamily="-65" charset="-128"/>
                <a:sym typeface="Gill Sans" pitchFamily="-65" charset="0"/>
              </a:defRPr>
            </a:lvl2pPr>
            <a:lvl3pPr marL="1143000" indent="-228600" eaLnBrk="0" hangingPunct="0">
              <a:defRPr sz="2100">
                <a:solidFill>
                  <a:srgbClr val="000000"/>
                </a:solidFill>
                <a:latin typeface="Gill Sans" pitchFamily="-65" charset="0"/>
                <a:ea typeface="ヒラギノ角ゴ ProN W3" pitchFamily="-65" charset="-128"/>
                <a:sym typeface="Gill Sans" pitchFamily="-65" charset="0"/>
              </a:defRPr>
            </a:lvl3pPr>
            <a:lvl4pPr marL="1600200" indent="-228600" eaLnBrk="0" hangingPunct="0">
              <a:defRPr sz="2100">
                <a:solidFill>
                  <a:srgbClr val="000000"/>
                </a:solidFill>
                <a:latin typeface="Gill Sans" pitchFamily="-65" charset="0"/>
                <a:ea typeface="ヒラギノ角ゴ ProN W3" pitchFamily="-65" charset="-128"/>
                <a:sym typeface="Gill Sans" pitchFamily="-65" charset="0"/>
              </a:defRPr>
            </a:lvl4pPr>
            <a:lvl5pPr marL="2057400" indent="-228600" eaLnBrk="0" hangingPunct="0">
              <a:defRPr sz="2100">
                <a:solidFill>
                  <a:srgbClr val="000000"/>
                </a:solidFill>
                <a:latin typeface="Gill Sans" pitchFamily="-65" charset="0"/>
                <a:ea typeface="ヒラギノ角ゴ ProN W3" pitchFamily="-65" charset="-128"/>
                <a:sym typeface="Gill Sans" pitchFamily="-65" charset="0"/>
              </a:defRPr>
            </a:lvl5pPr>
            <a:lvl6pPr marL="25146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6pPr>
            <a:lvl7pPr marL="29718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7pPr>
            <a:lvl8pPr marL="34290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8pPr>
            <a:lvl9pPr marL="38862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9pPr>
          </a:lstStyle>
          <a:p>
            <a:pPr eaLnBrk="1" hangingPunct="1"/>
            <a:r>
              <a:rPr lang="en-US" altLang="en-US" sz="4400" b="1" dirty="0">
                <a:solidFill>
                  <a:schemeClr val="bg1"/>
                </a:solidFill>
                <a:latin typeface="Arial" pitchFamily="34" charset="0"/>
                <a:ea typeface="MS PGothic" pitchFamily="34" charset="-128"/>
                <a:sym typeface="Bebas Neue" charset="0"/>
              </a:rPr>
              <a:t>PARTICIPATINGIN AN FSA</a:t>
            </a:r>
          </a:p>
        </p:txBody>
      </p:sp>
      <p:pic>
        <p:nvPicPr>
          <p:cNvPr id="8" name="Picture 1">
            <a:extLst>
              <a:ext uri="{FF2B5EF4-FFF2-40B4-BE49-F238E27FC236}">
                <a16:creationId xmlns:a16="http://schemas.microsoft.com/office/drawing/2014/main" id="{E23122D6-6D6E-4560-B6F1-4250026563A6}"/>
              </a:ext>
            </a:extLst>
          </p:cNvPr>
          <p:cNvPicPr>
            <a:picLocks noChangeAspect="1"/>
          </p:cNvPicPr>
          <p:nvPr/>
        </p:nvPicPr>
        <p:blipFill>
          <a:blip r:embed="rId4"/>
          <a:srcRect/>
          <a:stretch>
            <a:fillRect/>
          </a:stretch>
        </p:blipFill>
        <p:spPr bwMode="auto">
          <a:xfrm>
            <a:off x="457200" y="4572000"/>
            <a:ext cx="3480214" cy="9769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a:extLst>
              <a:ext uri="{FF2B5EF4-FFF2-40B4-BE49-F238E27FC236}">
                <a16:creationId xmlns:a16="http://schemas.microsoft.com/office/drawing/2014/main" id="{6E8DD3D6-5F8E-47CE-B03E-A0B9FE653C93}"/>
              </a:ext>
            </a:extLst>
          </p:cNvPr>
          <p:cNvSpPr txBox="1">
            <a:spLocks noChangeArrowheads="1"/>
          </p:cNvSpPr>
          <p:nvPr/>
        </p:nvSpPr>
        <p:spPr bwMode="auto">
          <a:xfrm>
            <a:off x="0" y="6477000"/>
            <a:ext cx="13081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2654"/>
              </a:buClr>
              <a:buSzPct val="65000"/>
              <a:buFont typeface="Wingdings" panose="05000000000000000000" pitchFamily="2" charset="2"/>
              <a:buChar char="n"/>
              <a:defRPr sz="2800">
                <a:solidFill>
                  <a:schemeClr val="tx1"/>
                </a:solidFill>
                <a:latin typeface="Calibri" panose="020F0502020204030204" pitchFamily="34" charset="0"/>
              </a:defRPr>
            </a:lvl1pPr>
            <a:lvl2pPr marL="742950" indent="-285750" eaLnBrk="0" hangingPunct="0">
              <a:spcBef>
                <a:spcPct val="20000"/>
              </a:spcBef>
              <a:buClr>
                <a:srgbClr val="1E7A6D"/>
              </a:buClr>
              <a:buSzPct val="60000"/>
              <a:buFont typeface="Wingdings" panose="05000000000000000000" pitchFamily="2" charset="2"/>
              <a:buChar char="q"/>
              <a:defRPr sz="2600">
                <a:solidFill>
                  <a:schemeClr val="tx1"/>
                </a:solidFill>
                <a:latin typeface="Calibri" panose="020F0502020204030204" pitchFamily="34" charset="0"/>
              </a:defRPr>
            </a:lvl2pPr>
            <a:lvl3pPr marL="1143000" indent="-228600" eaLnBrk="0" hangingPunct="0">
              <a:spcBef>
                <a:spcPct val="20000"/>
              </a:spcBef>
              <a:buClr>
                <a:srgbClr val="002654"/>
              </a:buClr>
              <a:buSzPct val="65000"/>
              <a:buFont typeface="Wingdings" panose="05000000000000000000" pitchFamily="2" charset="2"/>
              <a:buChar char="n"/>
              <a:defRPr sz="2200">
                <a:solidFill>
                  <a:schemeClr val="tx1"/>
                </a:solidFill>
                <a:latin typeface="Calibri" panose="020F0502020204030204" pitchFamily="34" charset="0"/>
              </a:defRPr>
            </a:lvl3pPr>
            <a:lvl4pPr marL="1600200" indent="-228600" eaLnBrk="0" hangingPunct="0">
              <a:spcBef>
                <a:spcPct val="20000"/>
              </a:spcBef>
              <a:buClr>
                <a:srgbClr val="1E7A6D"/>
              </a:buClr>
              <a:buSzPct val="70000"/>
              <a:buFont typeface="Wingdings" panose="05000000000000000000" pitchFamily="2" charset="2"/>
              <a:buChar char="q"/>
              <a:defRPr sz="2000">
                <a:solidFill>
                  <a:schemeClr val="tx1"/>
                </a:solidFill>
                <a:latin typeface="Calibri" panose="020F0502020204030204" pitchFamily="34" charset="0"/>
              </a:defRPr>
            </a:lvl4pPr>
            <a:lvl5pPr marL="2057400" indent="-228600" eaLnBrk="0" hangingPunct="0">
              <a:spcBef>
                <a:spcPct val="20000"/>
              </a:spcBef>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9pPr>
          </a:lstStyle>
          <a:p>
            <a:pPr algn="r" eaLnBrk="1" hangingPunct="1">
              <a:spcBef>
                <a:spcPct val="0"/>
              </a:spcBef>
              <a:buClrTx/>
              <a:buSzTx/>
              <a:buFontTx/>
              <a:buNone/>
              <a:defRPr/>
            </a:pPr>
            <a:r>
              <a:rPr lang="en-US" altLang="en-US" sz="1000" dirty="0">
                <a:solidFill>
                  <a:schemeClr val="bg2">
                    <a:lumMod val="75000"/>
                  </a:schemeClr>
                </a:solidFill>
                <a:latin typeface="+mn-lt"/>
              </a:rPr>
              <a:t>FX-1019-050720</a:t>
            </a:r>
          </a:p>
        </p:txBody>
      </p:sp>
    </p:spTree>
    <p:extLst>
      <p:ext uri="{BB962C8B-B14F-4D97-AF65-F5344CB8AC3E}">
        <p14:creationId xmlns:p14="http://schemas.microsoft.com/office/powerpoint/2010/main" val="107023842"/>
      </p:ext>
    </p:extLst>
  </p:cSld>
  <p:clrMapOvr>
    <a:masterClrMapping/>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6670C1D-D140-478E-AF26-A0D81E897745}"/>
              </a:ext>
            </a:extLst>
          </p:cNvPr>
          <p:cNvSpPr>
            <a:spLocks noGrp="1" noChangeArrowheads="1"/>
          </p:cNvSpPr>
          <p:nvPr>
            <p:ph type="title"/>
          </p:nvPr>
        </p:nvSpPr>
        <p:spPr>
          <a:xfrm>
            <a:off x="563880" y="304800"/>
            <a:ext cx="8153400" cy="914400"/>
          </a:xfrm>
        </p:spPr>
        <p:txBody>
          <a:bodyPr/>
          <a:lstStyle/>
          <a:p>
            <a:r>
              <a:rPr lang="en-US" altLang="en-US" dirty="0"/>
              <a:t>Use-it-or-lose-it rule</a:t>
            </a:r>
          </a:p>
        </p:txBody>
      </p:sp>
      <p:sp>
        <p:nvSpPr>
          <p:cNvPr id="3" name="Content Placeholder 2">
            <a:extLst>
              <a:ext uri="{FF2B5EF4-FFF2-40B4-BE49-F238E27FC236}">
                <a16:creationId xmlns:a16="http://schemas.microsoft.com/office/drawing/2014/main" id="{875ADD2A-B28A-48A8-8D8A-34BE0EF35C71}"/>
              </a:ext>
            </a:extLst>
          </p:cNvPr>
          <p:cNvSpPr>
            <a:spLocks noGrp="1"/>
          </p:cNvSpPr>
          <p:nvPr>
            <p:ph idx="1"/>
          </p:nvPr>
        </p:nvSpPr>
        <p:spPr>
          <a:xfrm>
            <a:off x="533400" y="2362200"/>
            <a:ext cx="8153400" cy="1524000"/>
          </a:xfrm>
        </p:spPr>
        <p:txBody>
          <a:bodyPr/>
          <a:lstStyle/>
          <a:p>
            <a:r>
              <a:rPr lang="en-US" dirty="0"/>
              <a:t>Leftover FSA funds are forfeited at </a:t>
            </a:r>
            <a:r>
              <a:rPr lang="en-US" dirty="0" smtClean="0"/>
              <a:t>year-end</a:t>
            </a:r>
            <a:endParaRPr lang="en-US" dirty="0"/>
          </a:p>
        </p:txBody>
      </p:sp>
    </p:spTree>
    <p:extLst>
      <p:ext uri="{BB962C8B-B14F-4D97-AF65-F5344CB8AC3E}">
        <p14:creationId xmlns:p14="http://schemas.microsoft.com/office/powerpoint/2010/main" val="426518443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5A9C3C9-5FD3-4048-8E66-6FEE77E2862E}"/>
              </a:ext>
            </a:extLst>
          </p:cNvPr>
          <p:cNvSpPr>
            <a:spLocks/>
          </p:cNvSpPr>
          <p:nvPr/>
        </p:nvSpPr>
        <p:spPr bwMode="auto">
          <a:xfrm flipH="1">
            <a:off x="0" y="2270125"/>
            <a:ext cx="9161463" cy="2012950"/>
          </a:xfrm>
          <a:prstGeom prst="rect">
            <a:avLst/>
          </a:prstGeom>
          <a:gradFill flip="none" rotWithShape="1">
            <a:gsLst>
              <a:gs pos="0">
                <a:srgbClr val="008E77"/>
              </a:gs>
              <a:gs pos="32000">
                <a:srgbClr val="008E77"/>
              </a:gs>
              <a:gs pos="100000">
                <a:srgbClr val="71CEA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eaLnBrk="0" hangingPunct="0">
              <a:defRPr sz="2100">
                <a:solidFill>
                  <a:srgbClr val="000000"/>
                </a:solidFill>
                <a:latin typeface="Gill Sans" pitchFamily="-65" charset="0"/>
                <a:ea typeface="ヒラギノ角ゴ ProN W3" pitchFamily="-65" charset="-128"/>
                <a:sym typeface="Gill Sans" pitchFamily="-65" charset="0"/>
              </a:defRPr>
            </a:lvl1pPr>
            <a:lvl2pPr marL="742950" indent="-285750" eaLnBrk="0" hangingPunct="0">
              <a:defRPr sz="2100">
                <a:solidFill>
                  <a:srgbClr val="000000"/>
                </a:solidFill>
                <a:latin typeface="Gill Sans" pitchFamily="-65" charset="0"/>
                <a:ea typeface="ヒラギノ角ゴ ProN W3" pitchFamily="-65" charset="-128"/>
                <a:sym typeface="Gill Sans" pitchFamily="-65" charset="0"/>
              </a:defRPr>
            </a:lvl2pPr>
            <a:lvl3pPr marL="1143000" indent="-228600" eaLnBrk="0" hangingPunct="0">
              <a:defRPr sz="2100">
                <a:solidFill>
                  <a:srgbClr val="000000"/>
                </a:solidFill>
                <a:latin typeface="Gill Sans" pitchFamily="-65" charset="0"/>
                <a:ea typeface="ヒラギノ角ゴ ProN W3" pitchFamily="-65" charset="-128"/>
                <a:sym typeface="Gill Sans" pitchFamily="-65" charset="0"/>
              </a:defRPr>
            </a:lvl3pPr>
            <a:lvl4pPr marL="1600200" indent="-228600" eaLnBrk="0" hangingPunct="0">
              <a:defRPr sz="2100">
                <a:solidFill>
                  <a:srgbClr val="000000"/>
                </a:solidFill>
                <a:latin typeface="Gill Sans" pitchFamily="-65" charset="0"/>
                <a:ea typeface="ヒラギノ角ゴ ProN W3" pitchFamily="-65" charset="-128"/>
                <a:sym typeface="Gill Sans" pitchFamily="-65" charset="0"/>
              </a:defRPr>
            </a:lvl4pPr>
            <a:lvl5pPr marL="2057400" indent="-228600" eaLnBrk="0" hangingPunct="0">
              <a:defRPr sz="2100">
                <a:solidFill>
                  <a:srgbClr val="000000"/>
                </a:solidFill>
                <a:latin typeface="Gill Sans" pitchFamily="-65" charset="0"/>
                <a:ea typeface="ヒラギノ角ゴ ProN W3" pitchFamily="-65" charset="-128"/>
                <a:sym typeface="Gill Sans" pitchFamily="-65" charset="0"/>
              </a:defRPr>
            </a:lvl5pPr>
            <a:lvl6pPr marL="25146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6pPr>
            <a:lvl7pPr marL="29718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7pPr>
            <a:lvl8pPr marL="34290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8pPr>
            <a:lvl9pPr marL="38862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9pPr>
          </a:lstStyle>
          <a:p>
            <a:pPr algn="ctr"/>
            <a:endParaRPr lang="en-US" altLang="en-US">
              <a:solidFill>
                <a:schemeClr val="lt1"/>
              </a:solidFill>
              <a:latin typeface="+mn-lt"/>
            </a:endParaRPr>
          </a:p>
        </p:txBody>
      </p:sp>
      <p:sp>
        <p:nvSpPr>
          <p:cNvPr id="2" name="Title 1">
            <a:extLst>
              <a:ext uri="{FF2B5EF4-FFF2-40B4-BE49-F238E27FC236}">
                <a16:creationId xmlns:a16="http://schemas.microsoft.com/office/drawing/2014/main" id="{0037E420-0FBE-4B71-9033-E07F50B1D150}"/>
              </a:ext>
            </a:extLst>
          </p:cNvPr>
          <p:cNvSpPr>
            <a:spLocks noGrp="1"/>
          </p:cNvSpPr>
          <p:nvPr>
            <p:ph type="title"/>
          </p:nvPr>
        </p:nvSpPr>
        <p:spPr>
          <a:xfrm>
            <a:off x="609600" y="2895600"/>
            <a:ext cx="8153400" cy="914400"/>
          </a:xfrm>
        </p:spPr>
        <p:txBody>
          <a:bodyPr/>
          <a:lstStyle/>
          <a:p>
            <a:r>
              <a:rPr lang="en-US" sz="4000" b="1" dirty="0">
                <a:solidFill>
                  <a:schemeClr val="bg1"/>
                </a:solidFill>
              </a:rPr>
              <a:t>FLEXSYSTEM PLAN FEATURES</a:t>
            </a:r>
          </a:p>
        </p:txBody>
      </p:sp>
    </p:spTree>
    <p:extLst>
      <p:ext uri="{BB962C8B-B14F-4D97-AF65-F5344CB8AC3E}">
        <p14:creationId xmlns:p14="http://schemas.microsoft.com/office/powerpoint/2010/main" val="3445423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8D63FAA-C054-41D2-B37A-903D86FEDDF3}"/>
              </a:ext>
            </a:extLst>
          </p:cNvPr>
          <p:cNvSpPr>
            <a:spLocks noGrp="1" noChangeArrowheads="1"/>
          </p:cNvSpPr>
          <p:nvPr>
            <p:ph type="title"/>
          </p:nvPr>
        </p:nvSpPr>
        <p:spPr/>
        <p:txBody>
          <a:bodyPr/>
          <a:lstStyle/>
          <a:p>
            <a:r>
              <a:rPr lang="en-US" altLang="en-US" dirty="0"/>
              <a:t>HOW TO PARTICIPATE</a:t>
            </a:r>
          </a:p>
        </p:txBody>
      </p:sp>
      <p:sp>
        <p:nvSpPr>
          <p:cNvPr id="23555" name="Rectangle 3">
            <a:extLst>
              <a:ext uri="{FF2B5EF4-FFF2-40B4-BE49-F238E27FC236}">
                <a16:creationId xmlns:a16="http://schemas.microsoft.com/office/drawing/2014/main" id="{5EADE515-5B6F-4EC1-9597-C470FA2D174B}"/>
              </a:ext>
            </a:extLst>
          </p:cNvPr>
          <p:cNvSpPr>
            <a:spLocks noGrp="1" noChangeArrowheads="1"/>
          </p:cNvSpPr>
          <p:nvPr>
            <p:ph idx="1"/>
          </p:nvPr>
        </p:nvSpPr>
        <p:spPr>
          <a:xfrm>
            <a:off x="533400" y="1469517"/>
            <a:ext cx="8382000" cy="4626483"/>
          </a:xfrm>
        </p:spPr>
        <p:txBody>
          <a:bodyPr>
            <a:normAutofit/>
          </a:bodyPr>
          <a:lstStyle/>
          <a:p>
            <a:r>
              <a:rPr lang="en-US" altLang="en-US" dirty="0"/>
              <a:t>Enroll in FlexSystem each year to participate </a:t>
            </a:r>
            <a:br>
              <a:rPr lang="en-US" altLang="en-US" dirty="0"/>
            </a:br>
            <a:r>
              <a:rPr lang="en-US" altLang="en-US" sz="2400" dirty="0"/>
              <a:t>(does not automatically renew)</a:t>
            </a:r>
          </a:p>
          <a:p>
            <a:r>
              <a:rPr lang="en-US" altLang="en-US" dirty="0" smtClean="0"/>
              <a:t>Elect </a:t>
            </a:r>
            <a:r>
              <a:rPr lang="en-US" altLang="en-US" dirty="0"/>
              <a:t>your annual election for each account type</a:t>
            </a:r>
          </a:p>
          <a:p>
            <a:r>
              <a:rPr lang="en-US" altLang="en-US" dirty="0"/>
              <a:t>Pretax payroll deductions begin </a:t>
            </a:r>
            <a:br>
              <a:rPr lang="en-US" altLang="en-US" dirty="0"/>
            </a:br>
            <a:r>
              <a:rPr lang="en-US" altLang="en-US" dirty="0"/>
              <a:t>on Plan Year start date</a:t>
            </a:r>
          </a:p>
          <a:p>
            <a:r>
              <a:rPr lang="en-US" altLang="en-US" dirty="0"/>
              <a:t>Access your FlexSystem funds </a:t>
            </a:r>
            <a:br>
              <a:rPr lang="en-US" altLang="en-US" dirty="0"/>
            </a:br>
            <a:r>
              <a:rPr lang="en-US" altLang="en-US" dirty="0"/>
              <a:t>to pay for eligible expenses</a:t>
            </a:r>
          </a:p>
          <a:p>
            <a:endParaRPr lang="en-US" altLang="en-US" dirty="0"/>
          </a:p>
        </p:txBody>
      </p:sp>
      <p:pic>
        <p:nvPicPr>
          <p:cNvPr id="4" name="Picture 3">
            <a:extLst>
              <a:ext uri="{FF2B5EF4-FFF2-40B4-BE49-F238E27FC236}">
                <a16:creationId xmlns:a16="http://schemas.microsoft.com/office/drawing/2014/main" id="{50AD4A02-B88D-4D91-A25F-F45B8DE2B7C7}"/>
              </a:ext>
            </a:extLst>
          </p:cNvPr>
          <p:cNvPicPr>
            <a:picLocks noChangeAspect="1"/>
          </p:cNvPicPr>
          <p:nvPr/>
        </p:nvPicPr>
        <p:blipFill>
          <a:blip r:embed="rId3"/>
          <a:stretch>
            <a:fillRect/>
          </a:stretch>
        </p:blipFill>
        <p:spPr>
          <a:xfrm>
            <a:off x="5872217" y="3886200"/>
            <a:ext cx="2822604" cy="18832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3886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64E7F92-D4A7-4C23-9AE8-A877A3C663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52600"/>
            <a:ext cx="9144000" cy="3962400"/>
          </a:xfrm>
          <a:prstGeom prst="rect">
            <a:avLst/>
          </a:prstGeom>
        </p:spPr>
      </p:pic>
      <p:sp>
        <p:nvSpPr>
          <p:cNvPr id="2" name="Title 1">
            <a:extLst>
              <a:ext uri="{FF2B5EF4-FFF2-40B4-BE49-F238E27FC236}">
                <a16:creationId xmlns:a16="http://schemas.microsoft.com/office/drawing/2014/main" id="{FF494F85-50F2-41B9-94A9-80B1C167923A}"/>
              </a:ext>
            </a:extLst>
          </p:cNvPr>
          <p:cNvSpPr>
            <a:spLocks noGrp="1"/>
          </p:cNvSpPr>
          <p:nvPr>
            <p:ph type="title"/>
          </p:nvPr>
        </p:nvSpPr>
        <p:spPr/>
        <p:txBody>
          <a:bodyPr/>
          <a:lstStyle/>
          <a:p>
            <a:r>
              <a:rPr lang="en-US" dirty="0"/>
              <a:t>Two Ways to Access FSA Funds</a:t>
            </a:r>
          </a:p>
        </p:txBody>
      </p:sp>
      <p:grpSp>
        <p:nvGrpSpPr>
          <p:cNvPr id="9" name="Group 8">
            <a:extLst>
              <a:ext uri="{FF2B5EF4-FFF2-40B4-BE49-F238E27FC236}">
                <a16:creationId xmlns:a16="http://schemas.microsoft.com/office/drawing/2014/main" id="{B459F873-AFAE-4AD1-8EDD-A2C8BE31BC78}"/>
              </a:ext>
            </a:extLst>
          </p:cNvPr>
          <p:cNvGrpSpPr/>
          <p:nvPr/>
        </p:nvGrpSpPr>
        <p:grpSpPr>
          <a:xfrm>
            <a:off x="4495800" y="2209800"/>
            <a:ext cx="4038600" cy="1295400"/>
            <a:chOff x="533400" y="2819400"/>
            <a:chExt cx="4038600" cy="1295400"/>
          </a:xfrm>
        </p:grpSpPr>
        <p:sp>
          <p:nvSpPr>
            <p:cNvPr id="4" name="Rectangle 3">
              <a:extLst>
                <a:ext uri="{FF2B5EF4-FFF2-40B4-BE49-F238E27FC236}">
                  <a16:creationId xmlns:a16="http://schemas.microsoft.com/office/drawing/2014/main" id="{0F52C444-2038-4A4A-845C-6ADFCE62CBD1}"/>
                </a:ext>
              </a:extLst>
            </p:cNvPr>
            <p:cNvSpPr/>
            <p:nvPr/>
          </p:nvSpPr>
          <p:spPr>
            <a:xfrm>
              <a:off x="533400" y="2819400"/>
              <a:ext cx="4038600" cy="1295400"/>
            </a:xfrm>
            <a:prstGeom prst="rect">
              <a:avLst/>
            </a:prstGeom>
            <a:solidFill>
              <a:srgbClr val="008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5F1FFCE-7F0E-4397-9A0C-7FC58A7C15B0}"/>
                </a:ext>
              </a:extLst>
            </p:cNvPr>
            <p:cNvSpPr txBox="1"/>
            <p:nvPr/>
          </p:nvSpPr>
          <p:spPr>
            <a:xfrm>
              <a:off x="533400" y="2969567"/>
              <a:ext cx="4038600" cy="954107"/>
            </a:xfrm>
            <a:prstGeom prst="rect">
              <a:avLst/>
            </a:prstGeom>
            <a:noFill/>
          </p:spPr>
          <p:txBody>
            <a:bodyPr wrap="square" rtlCol="0" anchor="ctr">
              <a:spAutoFit/>
            </a:bodyPr>
            <a:lstStyle/>
            <a:p>
              <a:pPr algn="ctr"/>
              <a:r>
                <a:rPr lang="en-US" sz="3200" dirty="0">
                  <a:solidFill>
                    <a:schemeClr val="bg1"/>
                  </a:solidFill>
                  <a:latin typeface="+mn-lt"/>
                </a:rPr>
                <a:t>TASC Card</a:t>
              </a:r>
            </a:p>
            <a:p>
              <a:pPr algn="ctr"/>
              <a:r>
                <a:rPr lang="en-US" sz="2400" dirty="0">
                  <a:solidFill>
                    <a:schemeClr val="bg1"/>
                  </a:solidFill>
                  <a:latin typeface="+mn-lt"/>
                </a:rPr>
                <a:t>(Benefits Debit Card)</a:t>
              </a:r>
            </a:p>
          </p:txBody>
        </p:sp>
      </p:grpSp>
      <p:grpSp>
        <p:nvGrpSpPr>
          <p:cNvPr id="19" name="Group 18">
            <a:extLst>
              <a:ext uri="{FF2B5EF4-FFF2-40B4-BE49-F238E27FC236}">
                <a16:creationId xmlns:a16="http://schemas.microsoft.com/office/drawing/2014/main" id="{0F237B99-3B38-4A1F-98AC-6E503E4B0D1B}"/>
              </a:ext>
            </a:extLst>
          </p:cNvPr>
          <p:cNvGrpSpPr/>
          <p:nvPr/>
        </p:nvGrpSpPr>
        <p:grpSpPr>
          <a:xfrm rot="20337466">
            <a:off x="4022078" y="1455419"/>
            <a:ext cx="1586771" cy="1051560"/>
            <a:chOff x="7100029" y="423036"/>
            <a:chExt cx="1586771" cy="1051560"/>
          </a:xfrm>
          <a:effectLst>
            <a:outerShdw blurRad="50800" dist="38100" algn="l" rotWithShape="0">
              <a:prstClr val="black">
                <a:alpha val="40000"/>
              </a:prstClr>
            </a:outerShdw>
          </a:effectLst>
        </p:grpSpPr>
        <p:sp>
          <p:nvSpPr>
            <p:cNvPr id="18" name="Rectangle: Rounded Corners 17">
              <a:extLst>
                <a:ext uri="{FF2B5EF4-FFF2-40B4-BE49-F238E27FC236}">
                  <a16:creationId xmlns:a16="http://schemas.microsoft.com/office/drawing/2014/main" id="{D548B44A-E401-4C84-B951-B5AE65515220}"/>
                </a:ext>
              </a:extLst>
            </p:cNvPr>
            <p:cNvSpPr/>
            <p:nvPr/>
          </p:nvSpPr>
          <p:spPr>
            <a:xfrm>
              <a:off x="7100029" y="423036"/>
              <a:ext cx="1586771" cy="1051560"/>
            </a:xfrm>
            <a:prstGeom prst="roundRect">
              <a:avLst>
                <a:gd name="adj" fmla="val 46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DD7CD9D-5A95-47FE-9BE1-1112B5EA40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4185" y="506285"/>
              <a:ext cx="1398457" cy="878713"/>
            </a:xfrm>
            <a:prstGeom prst="rect">
              <a:avLst/>
            </a:prstGeom>
          </p:spPr>
        </p:pic>
      </p:grpSp>
      <p:grpSp>
        <p:nvGrpSpPr>
          <p:cNvPr id="20" name="Group 19">
            <a:extLst>
              <a:ext uri="{FF2B5EF4-FFF2-40B4-BE49-F238E27FC236}">
                <a16:creationId xmlns:a16="http://schemas.microsoft.com/office/drawing/2014/main" id="{6AEAA75A-775B-44E5-AFB3-69D221C67125}"/>
              </a:ext>
            </a:extLst>
          </p:cNvPr>
          <p:cNvGrpSpPr/>
          <p:nvPr/>
        </p:nvGrpSpPr>
        <p:grpSpPr>
          <a:xfrm>
            <a:off x="4495800" y="3908899"/>
            <a:ext cx="4374928" cy="1526277"/>
            <a:chOff x="4495800" y="3908899"/>
            <a:chExt cx="4374928" cy="1526277"/>
          </a:xfrm>
        </p:grpSpPr>
        <p:grpSp>
          <p:nvGrpSpPr>
            <p:cNvPr id="10" name="Group 9">
              <a:extLst>
                <a:ext uri="{FF2B5EF4-FFF2-40B4-BE49-F238E27FC236}">
                  <a16:creationId xmlns:a16="http://schemas.microsoft.com/office/drawing/2014/main" id="{11DDF58B-EBCD-49B1-86A1-CA0CE5B64F7C}"/>
                </a:ext>
              </a:extLst>
            </p:cNvPr>
            <p:cNvGrpSpPr/>
            <p:nvPr/>
          </p:nvGrpSpPr>
          <p:grpSpPr>
            <a:xfrm>
              <a:off x="4495800" y="3962400"/>
              <a:ext cx="4038600" cy="1295400"/>
              <a:chOff x="4800600" y="2819400"/>
              <a:chExt cx="4038600" cy="1295400"/>
            </a:xfrm>
          </p:grpSpPr>
          <p:sp>
            <p:nvSpPr>
              <p:cNvPr id="11" name="Rectangle 10">
                <a:extLst>
                  <a:ext uri="{FF2B5EF4-FFF2-40B4-BE49-F238E27FC236}">
                    <a16:creationId xmlns:a16="http://schemas.microsoft.com/office/drawing/2014/main" id="{ED7A3FB1-302B-4285-A3E8-410A4A1E3702}"/>
                  </a:ext>
                </a:extLst>
              </p:cNvPr>
              <p:cNvSpPr/>
              <p:nvPr/>
            </p:nvSpPr>
            <p:spPr>
              <a:xfrm>
                <a:off x="4800600" y="2819400"/>
                <a:ext cx="4038600" cy="1295400"/>
              </a:xfrm>
              <a:prstGeom prst="rect">
                <a:avLst/>
              </a:prstGeom>
              <a:solidFill>
                <a:srgbClr val="008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3E86301-F778-450B-A221-53E209705C33}"/>
                  </a:ext>
                </a:extLst>
              </p:cNvPr>
              <p:cNvSpPr txBox="1"/>
              <p:nvPr/>
            </p:nvSpPr>
            <p:spPr>
              <a:xfrm>
                <a:off x="4800600" y="2908012"/>
                <a:ext cx="4038600" cy="1077218"/>
              </a:xfrm>
              <a:prstGeom prst="rect">
                <a:avLst/>
              </a:prstGeom>
              <a:noFill/>
            </p:spPr>
            <p:txBody>
              <a:bodyPr wrap="square" rtlCol="0" anchor="ctr">
                <a:spAutoFit/>
              </a:bodyPr>
              <a:lstStyle/>
              <a:p>
                <a:pPr algn="ctr"/>
                <a:r>
                  <a:rPr lang="en-US" sz="3200" dirty="0">
                    <a:solidFill>
                      <a:schemeClr val="bg1"/>
                    </a:solidFill>
                    <a:latin typeface="+mn-lt"/>
                  </a:rPr>
                  <a:t>Request for Reimbursement</a:t>
                </a:r>
              </a:p>
            </p:txBody>
          </p:sp>
        </p:grpSp>
        <p:pic>
          <p:nvPicPr>
            <p:cNvPr id="22" name="Picture 11">
              <a:extLst>
                <a:ext uri="{FF2B5EF4-FFF2-40B4-BE49-F238E27FC236}">
                  <a16:creationId xmlns:a16="http://schemas.microsoft.com/office/drawing/2014/main" id="{CF4DD484-657F-47CB-83FD-436411A9F3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70208">
              <a:off x="8123369" y="3908899"/>
              <a:ext cx="747359" cy="152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6823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BBE396-AE59-4DEF-9728-83789258F807}"/>
              </a:ext>
            </a:extLst>
          </p:cNvPr>
          <p:cNvPicPr>
            <a:picLocks noChangeAspect="1"/>
          </p:cNvPicPr>
          <p:nvPr/>
        </p:nvPicPr>
        <p:blipFill>
          <a:blip r:embed="rId3"/>
          <a:stretch>
            <a:fillRect/>
          </a:stretch>
        </p:blipFill>
        <p:spPr>
          <a:xfrm>
            <a:off x="6172200" y="852269"/>
            <a:ext cx="2576731" cy="2576731"/>
          </a:xfrm>
          <a:prstGeom prst="rect">
            <a:avLst/>
          </a:prstGeom>
          <a:ln>
            <a:noFill/>
          </a:ln>
          <a:effectLst>
            <a:outerShdw blurRad="292100" dist="139700" dir="2700000" algn="tl" rotWithShape="0">
              <a:srgbClr val="333333">
                <a:alpha val="65000"/>
              </a:srgbClr>
            </a:outerShdw>
          </a:effectLst>
        </p:spPr>
      </p:pic>
      <p:sp>
        <p:nvSpPr>
          <p:cNvPr id="21507" name="Rectangle 5"/>
          <p:cNvSpPr>
            <a:spLocks noGrp="1" noChangeArrowheads="1"/>
          </p:cNvSpPr>
          <p:nvPr>
            <p:ph type="title"/>
          </p:nvPr>
        </p:nvSpPr>
        <p:spPr/>
        <p:txBody>
          <a:bodyPr/>
          <a:lstStyle/>
          <a:p>
            <a:r>
              <a:rPr lang="en-US" altLang="en-US" dirty="0"/>
              <a:t>TASC Card Features</a:t>
            </a:r>
          </a:p>
        </p:txBody>
      </p:sp>
      <p:sp>
        <p:nvSpPr>
          <p:cNvPr id="32771" name="Rectangle 6"/>
          <p:cNvSpPr>
            <a:spLocks noGrp="1" noChangeArrowheads="1"/>
          </p:cNvSpPr>
          <p:nvPr>
            <p:ph idx="1"/>
          </p:nvPr>
        </p:nvSpPr>
        <p:spPr>
          <a:xfrm>
            <a:off x="533400" y="1469517"/>
            <a:ext cx="8305800" cy="4626483"/>
          </a:xfrm>
        </p:spPr>
        <p:txBody>
          <a:bodyPr>
            <a:normAutofit/>
          </a:bodyPr>
          <a:lstStyle/>
          <a:p>
            <a:pPr>
              <a:spcBef>
                <a:spcPts val="600"/>
              </a:spcBef>
              <a:spcAft>
                <a:spcPts val="600"/>
              </a:spcAft>
            </a:pPr>
            <a:r>
              <a:rPr lang="en-US" altLang="en-US" sz="2600" dirty="0"/>
              <a:t>Replaces out-of-pocket purchases </a:t>
            </a:r>
            <a:br>
              <a:rPr lang="en-US" altLang="en-US" sz="2600" dirty="0"/>
            </a:br>
            <a:r>
              <a:rPr lang="en-US" altLang="en-US" sz="2600" dirty="0"/>
              <a:t>&amp; reimbursements for:</a:t>
            </a:r>
          </a:p>
          <a:p>
            <a:pPr lvl="1">
              <a:spcBef>
                <a:spcPct val="0"/>
              </a:spcBef>
              <a:spcAft>
                <a:spcPts val="600"/>
              </a:spcAft>
            </a:pPr>
            <a:r>
              <a:rPr lang="en-US" altLang="en-US" sz="2200" dirty="0"/>
              <a:t>eligible </a:t>
            </a:r>
            <a:r>
              <a:rPr lang="en-US" altLang="en-US" sz="2200" b="1" dirty="0">
                <a:solidFill>
                  <a:srgbClr val="00826A"/>
                </a:solidFill>
              </a:rPr>
              <a:t>healthcare </a:t>
            </a:r>
            <a:r>
              <a:rPr lang="en-US" altLang="en-US" sz="2200" dirty="0"/>
              <a:t>expenses </a:t>
            </a:r>
          </a:p>
          <a:p>
            <a:pPr lvl="1">
              <a:spcBef>
                <a:spcPct val="0"/>
              </a:spcBef>
              <a:spcAft>
                <a:spcPts val="600"/>
              </a:spcAft>
            </a:pPr>
            <a:r>
              <a:rPr lang="en-US" altLang="en-US" sz="2200" dirty="0"/>
              <a:t>eligible</a:t>
            </a:r>
            <a:r>
              <a:rPr lang="en-US" altLang="en-US" sz="2200" b="1" dirty="0">
                <a:solidFill>
                  <a:srgbClr val="C00000"/>
                </a:solidFill>
              </a:rPr>
              <a:t> </a:t>
            </a:r>
            <a:r>
              <a:rPr lang="en-US" altLang="en-US" sz="2200" b="1" dirty="0">
                <a:solidFill>
                  <a:srgbClr val="00826A"/>
                </a:solidFill>
              </a:rPr>
              <a:t>dependent care </a:t>
            </a:r>
            <a:r>
              <a:rPr lang="en-US" altLang="en-US" sz="2200" dirty="0"/>
              <a:t>expenses </a:t>
            </a:r>
          </a:p>
          <a:p>
            <a:pPr>
              <a:spcBef>
                <a:spcPts val="600"/>
              </a:spcBef>
              <a:spcAft>
                <a:spcPts val="600"/>
              </a:spcAft>
            </a:pPr>
            <a:endParaRPr lang="en-US" altLang="en-US" sz="2600" b="1" dirty="0" smtClean="0"/>
          </a:p>
          <a:p>
            <a:pPr>
              <a:spcBef>
                <a:spcPts val="600"/>
              </a:spcBef>
              <a:spcAft>
                <a:spcPts val="600"/>
              </a:spcAft>
            </a:pPr>
            <a:r>
              <a:rPr lang="en-US" altLang="en-US" sz="2600" dirty="0" smtClean="0"/>
              <a:t>No </a:t>
            </a:r>
            <a:r>
              <a:rPr lang="en-US" altLang="en-US" sz="2600" dirty="0"/>
              <a:t>RFR forms to complete or receipts to submit</a:t>
            </a:r>
          </a:p>
          <a:p>
            <a:pPr>
              <a:spcBef>
                <a:spcPts val="600"/>
              </a:spcBef>
              <a:spcAft>
                <a:spcPts val="600"/>
              </a:spcAft>
            </a:pPr>
            <a:r>
              <a:rPr lang="en-US" altLang="en-US" sz="2600" dirty="0"/>
              <a:t>Good for 4 years – automatically reissued</a:t>
            </a:r>
          </a:p>
          <a:p>
            <a:pPr>
              <a:spcBef>
                <a:spcPts val="600"/>
              </a:spcBef>
              <a:spcAft>
                <a:spcPts val="600"/>
              </a:spcAft>
            </a:pPr>
            <a:r>
              <a:rPr lang="en-US" altLang="en-US" sz="2600" dirty="0"/>
              <a:t>One additional card for dependent or spouse at no charge</a:t>
            </a:r>
          </a:p>
        </p:txBody>
      </p:sp>
    </p:spTree>
    <p:extLst>
      <p:ext uri="{BB962C8B-B14F-4D97-AF65-F5344CB8AC3E}">
        <p14:creationId xmlns:p14="http://schemas.microsoft.com/office/powerpoint/2010/main" val="144024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1000"/>
                                        <p:tgtEl>
                                          <p:spTgt spid="32771">
                                            <p:txEl>
                                              <p:pRg st="1" end="1"/>
                                            </p:txEl>
                                          </p:spTgt>
                                        </p:tgtEl>
                                      </p:cBhvr>
                                    </p:animEffect>
                                    <p:anim calcmode="lin" valueType="num">
                                      <p:cBhvr>
                                        <p:cTn id="8"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fade">
                                      <p:cBhvr>
                                        <p:cTn id="13" dur="1000"/>
                                        <p:tgtEl>
                                          <p:spTgt spid="32771">
                                            <p:txEl>
                                              <p:pRg st="2" end="2"/>
                                            </p:txEl>
                                          </p:spTgt>
                                        </p:tgtEl>
                                      </p:cBhvr>
                                    </p:animEffect>
                                    <p:anim calcmode="lin" valueType="num">
                                      <p:cBhvr>
                                        <p:cTn id="14"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22" presetClass="entr" presetSubtype="8" fill="hold" nodeType="afterEffect">
                                  <p:stCondLst>
                                    <p:cond delay="250"/>
                                  </p:stCondLst>
                                  <p:childTnLst>
                                    <p:set>
                                      <p:cBhvr>
                                        <p:cTn id="18" dur="1" fill="hold">
                                          <p:stCondLst>
                                            <p:cond delay="0"/>
                                          </p:stCondLst>
                                        </p:cTn>
                                        <p:tgtEl>
                                          <p:spTgt spid="32771">
                                            <p:txEl>
                                              <p:pRg st="4" end="4"/>
                                            </p:txEl>
                                          </p:spTgt>
                                        </p:tgtEl>
                                        <p:attrNameLst>
                                          <p:attrName>style.visibility</p:attrName>
                                        </p:attrNameLst>
                                      </p:cBhvr>
                                      <p:to>
                                        <p:strVal val="visible"/>
                                      </p:to>
                                    </p:set>
                                    <p:animEffect transition="in" filter="wipe(left)">
                                      <p:cBhvr>
                                        <p:cTn id="19" dur="1000"/>
                                        <p:tgtEl>
                                          <p:spTgt spid="32771">
                                            <p:txEl>
                                              <p:pRg st="4" end="4"/>
                                            </p:txEl>
                                          </p:spTgt>
                                        </p:tgtEl>
                                      </p:cBhvr>
                                    </p:animEffect>
                                  </p:childTnLst>
                                </p:cTn>
                              </p:par>
                            </p:childTnLst>
                          </p:cTn>
                        </p:par>
                        <p:par>
                          <p:cTn id="20" fill="hold" nodeType="afterGroup">
                            <p:stCondLst>
                              <p:cond delay="3250"/>
                            </p:stCondLst>
                            <p:childTnLst>
                              <p:par>
                                <p:cTn id="21" presetID="22" presetClass="entr" presetSubtype="8" fill="hold" nodeType="afterEffect">
                                  <p:stCondLst>
                                    <p:cond delay="250"/>
                                  </p:stCondLst>
                                  <p:childTnLst>
                                    <p:set>
                                      <p:cBhvr>
                                        <p:cTn id="22" dur="1" fill="hold">
                                          <p:stCondLst>
                                            <p:cond delay="0"/>
                                          </p:stCondLst>
                                        </p:cTn>
                                        <p:tgtEl>
                                          <p:spTgt spid="32771">
                                            <p:txEl>
                                              <p:pRg st="5" end="5"/>
                                            </p:txEl>
                                          </p:spTgt>
                                        </p:tgtEl>
                                        <p:attrNameLst>
                                          <p:attrName>style.visibility</p:attrName>
                                        </p:attrNameLst>
                                      </p:cBhvr>
                                      <p:to>
                                        <p:strVal val="visible"/>
                                      </p:to>
                                    </p:set>
                                    <p:animEffect transition="in" filter="wipe(left)">
                                      <p:cBhvr>
                                        <p:cTn id="23" dur="1000"/>
                                        <p:tgtEl>
                                          <p:spTgt spid="32771">
                                            <p:txEl>
                                              <p:pRg st="5" end="5"/>
                                            </p:txEl>
                                          </p:spTgt>
                                        </p:tgtEl>
                                      </p:cBhvr>
                                    </p:animEffect>
                                  </p:childTnLst>
                                </p:cTn>
                              </p:par>
                            </p:childTnLst>
                          </p:cTn>
                        </p:par>
                        <p:par>
                          <p:cTn id="24" fill="hold" nodeType="afterGroup">
                            <p:stCondLst>
                              <p:cond delay="4500"/>
                            </p:stCondLst>
                            <p:childTnLst>
                              <p:par>
                                <p:cTn id="25" presetID="22" presetClass="entr" presetSubtype="8" fill="hold" nodeType="afterEffect">
                                  <p:stCondLst>
                                    <p:cond delay="250"/>
                                  </p:stCondLst>
                                  <p:childTnLst>
                                    <p:set>
                                      <p:cBhvr>
                                        <p:cTn id="26" dur="1" fill="hold">
                                          <p:stCondLst>
                                            <p:cond delay="0"/>
                                          </p:stCondLst>
                                        </p:cTn>
                                        <p:tgtEl>
                                          <p:spTgt spid="32771">
                                            <p:txEl>
                                              <p:pRg st="6" end="6"/>
                                            </p:txEl>
                                          </p:spTgt>
                                        </p:tgtEl>
                                        <p:attrNameLst>
                                          <p:attrName>style.visibility</p:attrName>
                                        </p:attrNameLst>
                                      </p:cBhvr>
                                      <p:to>
                                        <p:strVal val="visible"/>
                                      </p:to>
                                    </p:set>
                                    <p:animEffect transition="in" filter="wipe(left)">
                                      <p:cBhvr>
                                        <p:cTn id="27" dur="10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72200" y="840700"/>
            <a:ext cx="3886200" cy="4800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Rectangle 10"/>
          <p:cNvSpPr>
            <a:spLocks noGrp="1" noChangeArrowheads="1"/>
          </p:cNvSpPr>
          <p:nvPr>
            <p:ph type="title"/>
          </p:nvPr>
        </p:nvSpPr>
        <p:spPr/>
        <p:txBody>
          <a:bodyPr/>
          <a:lstStyle/>
          <a:p>
            <a:r>
              <a:rPr lang="en-US" altLang="en-US" dirty="0"/>
              <a:t>TASC Card Accounts</a:t>
            </a:r>
          </a:p>
        </p:txBody>
      </p:sp>
      <p:sp>
        <p:nvSpPr>
          <p:cNvPr id="10243" name="Rectangle 11"/>
          <p:cNvSpPr>
            <a:spLocks noGrp="1" noChangeArrowheads="1"/>
          </p:cNvSpPr>
          <p:nvPr>
            <p:ph type="body" idx="1"/>
          </p:nvPr>
        </p:nvSpPr>
        <p:spPr>
          <a:xfrm>
            <a:off x="533400" y="1447800"/>
            <a:ext cx="5638800" cy="4495800"/>
          </a:xfrm>
        </p:spPr>
        <p:txBody>
          <a:bodyPr/>
          <a:lstStyle/>
          <a:p>
            <a:r>
              <a:rPr lang="en-US" altLang="en-US" b="1" i="1" dirty="0" err="1"/>
              <a:t>MyBenefits</a:t>
            </a:r>
            <a:r>
              <a:rPr lang="en-US" altLang="en-US" dirty="0"/>
              <a:t> Account</a:t>
            </a:r>
          </a:p>
          <a:p>
            <a:pPr lvl="1"/>
            <a:r>
              <a:rPr lang="en-US" altLang="en-US" dirty="0"/>
              <a:t>Qualifies and pays eligible FSA expenses on the spot</a:t>
            </a:r>
          </a:p>
          <a:p>
            <a:r>
              <a:rPr lang="en-US" altLang="en-US" b="1" i="1" dirty="0" err="1"/>
              <a:t>MyCash</a:t>
            </a:r>
            <a:r>
              <a:rPr lang="en-US" altLang="en-US" b="1" i="1" dirty="0"/>
              <a:t> </a:t>
            </a:r>
            <a:r>
              <a:rPr lang="en-US" altLang="en-US" dirty="0"/>
              <a:t>Account</a:t>
            </a:r>
          </a:p>
          <a:p>
            <a:pPr lvl="1"/>
            <a:r>
              <a:rPr lang="en-US" altLang="en-US" dirty="0"/>
              <a:t>Reimbursements are fast and convenient (</a:t>
            </a:r>
            <a:r>
              <a:rPr lang="en-US" altLang="en-US" i="1" dirty="0"/>
              <a:t>within 12 </a:t>
            </a:r>
            <a:r>
              <a:rPr lang="en-US" altLang="en-US" i="1" dirty="0" err="1"/>
              <a:t>hrs</a:t>
            </a:r>
            <a:r>
              <a:rPr lang="en-US" altLang="en-US" dirty="0"/>
              <a:t>)</a:t>
            </a:r>
          </a:p>
          <a:p>
            <a:pPr lvl="1"/>
            <a:r>
              <a:rPr lang="en-US" altLang="en-US" dirty="0" err="1"/>
              <a:t>MyCash</a:t>
            </a:r>
            <a:r>
              <a:rPr lang="en-US" altLang="en-US" dirty="0"/>
              <a:t> funds are used just like cash at any retailer that accepts </a:t>
            </a:r>
            <a:r>
              <a:rPr lang="en-US" altLang="en-US" dirty="0" err="1"/>
              <a:t>Mastercard</a:t>
            </a:r>
            <a:r>
              <a:rPr lang="en-US" altLang="en-US" dirty="0"/>
              <a:t> for any purchase</a:t>
            </a:r>
          </a:p>
          <a:p>
            <a:pPr lvl="1"/>
            <a:r>
              <a:rPr lang="en-US" altLang="en-US" dirty="0"/>
              <a:t>Can also withdraw cash via ATM or transfer to bank account</a:t>
            </a:r>
          </a:p>
          <a:p>
            <a:endParaRPr lang="en-US" altLang="en-US" dirty="0"/>
          </a:p>
        </p:txBody>
      </p:sp>
      <p:sp>
        <p:nvSpPr>
          <p:cNvPr id="3" name="TextBox 2"/>
          <p:cNvSpPr txBox="1"/>
          <p:nvPr/>
        </p:nvSpPr>
        <p:spPr>
          <a:xfrm>
            <a:off x="6400800" y="3124200"/>
            <a:ext cx="2743200" cy="2185214"/>
          </a:xfrm>
          <a:prstGeom prst="rect">
            <a:avLst/>
          </a:prstGeom>
          <a:noFill/>
        </p:spPr>
        <p:txBody>
          <a:bodyPr wrap="square" rtlCol="0">
            <a:spAutoFit/>
          </a:bodyPr>
          <a:lstStyle/>
          <a:p>
            <a:pPr eaLnBrk="1" hangingPunct="1">
              <a:spcAft>
                <a:spcPts val="600"/>
              </a:spcAft>
            </a:pPr>
            <a:r>
              <a:rPr lang="en-US" altLang="en-US" b="1" dirty="0">
                <a:solidFill>
                  <a:schemeClr val="bg2">
                    <a:lumMod val="50000"/>
                  </a:schemeClr>
                </a:solidFill>
                <a:latin typeface="+mn-lt"/>
              </a:rPr>
              <a:t>It’s a “Smart Card”</a:t>
            </a:r>
          </a:p>
          <a:p>
            <a:pPr marL="285750" indent="-285750" eaLnBrk="1" hangingPunct="1">
              <a:spcAft>
                <a:spcPts val="600"/>
              </a:spcAft>
              <a:buFont typeface="Arial" panose="020B0604020202020204" pitchFamily="34" charset="0"/>
              <a:buChar char="•"/>
            </a:pPr>
            <a:r>
              <a:rPr lang="en-US" altLang="en-US" dirty="0">
                <a:solidFill>
                  <a:schemeClr val="bg2">
                    <a:lumMod val="50000"/>
                  </a:schemeClr>
                </a:solidFill>
                <a:latin typeface="+mn-lt"/>
              </a:rPr>
              <a:t>Eligible FSA expenses are paid from the </a:t>
            </a:r>
            <a:r>
              <a:rPr lang="en-US" altLang="en-US" i="1" dirty="0" err="1">
                <a:solidFill>
                  <a:schemeClr val="bg2">
                    <a:lumMod val="50000"/>
                  </a:schemeClr>
                </a:solidFill>
                <a:latin typeface="+mn-lt"/>
              </a:rPr>
              <a:t>MyBenefits</a:t>
            </a:r>
            <a:r>
              <a:rPr lang="en-US" altLang="en-US" dirty="0">
                <a:solidFill>
                  <a:schemeClr val="bg2">
                    <a:lumMod val="50000"/>
                  </a:schemeClr>
                </a:solidFill>
                <a:latin typeface="+mn-lt"/>
              </a:rPr>
              <a:t> account</a:t>
            </a:r>
          </a:p>
          <a:p>
            <a:pPr marL="285750" indent="-285750" eaLnBrk="1" hangingPunct="1">
              <a:spcAft>
                <a:spcPts val="600"/>
              </a:spcAft>
              <a:buFont typeface="Arial" panose="020B0604020202020204" pitchFamily="34" charset="0"/>
              <a:buChar char="•"/>
            </a:pPr>
            <a:r>
              <a:rPr lang="en-US" altLang="en-US" dirty="0">
                <a:solidFill>
                  <a:schemeClr val="bg2">
                    <a:lumMod val="50000"/>
                  </a:schemeClr>
                </a:solidFill>
                <a:latin typeface="+mn-lt"/>
              </a:rPr>
              <a:t>Non-benefit purchases are paid from the </a:t>
            </a:r>
            <a:r>
              <a:rPr lang="en-US" altLang="en-US" i="1" dirty="0" err="1">
                <a:solidFill>
                  <a:schemeClr val="bg2">
                    <a:lumMod val="50000"/>
                  </a:schemeClr>
                </a:solidFill>
                <a:latin typeface="+mn-lt"/>
              </a:rPr>
              <a:t>MyCash</a:t>
            </a:r>
            <a:r>
              <a:rPr lang="en-US" altLang="en-US" dirty="0">
                <a:solidFill>
                  <a:schemeClr val="bg2">
                    <a:lumMod val="50000"/>
                  </a:schemeClr>
                </a:solidFill>
                <a:latin typeface="+mn-lt"/>
              </a:rPr>
              <a:t> account</a:t>
            </a:r>
          </a:p>
        </p:txBody>
      </p:sp>
      <p:pic>
        <p:nvPicPr>
          <p:cNvPr id="7" name="Picture 6">
            <a:extLst>
              <a:ext uri="{FF2B5EF4-FFF2-40B4-BE49-F238E27FC236}">
                <a16:creationId xmlns:a16="http://schemas.microsoft.com/office/drawing/2014/main" id="{8BA7CCC9-A25D-4DA5-8239-C6589764A524}"/>
              </a:ext>
            </a:extLst>
          </p:cNvPr>
          <p:cNvPicPr>
            <a:picLocks noChangeAspect="1"/>
          </p:cNvPicPr>
          <p:nvPr/>
        </p:nvPicPr>
        <p:blipFill rotWithShape="1">
          <a:blip r:embed="rId4" cstate="print">
            <a:clrChange>
              <a:clrFrom>
                <a:srgbClr val="FFFDFE"/>
              </a:clrFrom>
              <a:clrTo>
                <a:srgbClr val="FFFDFE">
                  <a:alpha val="0"/>
                </a:srgbClr>
              </a:clrTo>
            </a:clrChange>
            <a:extLst>
              <a:ext uri="{28A0092B-C50C-407E-A947-70E740481C1C}">
                <a14:useLocalDpi xmlns:a14="http://schemas.microsoft.com/office/drawing/2010/main" val="0"/>
              </a:ext>
            </a:extLst>
          </a:blip>
          <a:srcRect l="2424" t="2626" r="2420" b="3243"/>
          <a:stretch/>
        </p:blipFill>
        <p:spPr>
          <a:xfrm>
            <a:off x="6477000" y="1447800"/>
            <a:ext cx="2077488" cy="1330118"/>
          </a:xfrm>
          <a:prstGeom prst="rect">
            <a:avLst/>
          </a:prstGeom>
          <a:effectLst>
            <a:reflection blurRad="6350" stA="52000" endA="300" endPos="35000" dir="5400000" sy="-100000" algn="bl" rotWithShape="0"/>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EBE9B427-AFB3-4E44-942E-0AF43F313501}"/>
              </a:ext>
            </a:extLst>
          </p:cNvPr>
          <p:cNvSpPr>
            <a:spLocks noGrp="1" noChangeArrowheads="1"/>
          </p:cNvSpPr>
          <p:nvPr>
            <p:ph type="title"/>
          </p:nvPr>
        </p:nvSpPr>
        <p:spPr/>
        <p:txBody>
          <a:bodyPr/>
          <a:lstStyle/>
          <a:p>
            <a:r>
              <a:rPr lang="en-US" altLang="en-US"/>
              <a:t>MyCash FUNDS</a:t>
            </a:r>
            <a:endParaRPr lang="en-US" altLang="en-US" dirty="0"/>
          </a:p>
        </p:txBody>
      </p:sp>
      <p:sp>
        <p:nvSpPr>
          <p:cNvPr id="34819" name="Rectangle 3">
            <a:extLst>
              <a:ext uri="{FF2B5EF4-FFF2-40B4-BE49-F238E27FC236}">
                <a16:creationId xmlns:a16="http://schemas.microsoft.com/office/drawing/2014/main" id="{FBD7A5D3-3675-482D-9CF4-41E000B06D10}"/>
              </a:ext>
            </a:extLst>
          </p:cNvPr>
          <p:cNvSpPr>
            <a:spLocks noGrp="1" noChangeArrowheads="1"/>
          </p:cNvSpPr>
          <p:nvPr>
            <p:ph idx="1"/>
          </p:nvPr>
        </p:nvSpPr>
        <p:spPr/>
        <p:txBody>
          <a:bodyPr/>
          <a:lstStyle/>
          <a:p>
            <a:r>
              <a:rPr lang="en-US" altLang="en-US" dirty="0"/>
              <a:t>Funded by reimbursement deposits</a:t>
            </a:r>
          </a:p>
          <a:p>
            <a:r>
              <a:rPr lang="en-US" altLang="en-US" dirty="0"/>
              <a:t>Access </a:t>
            </a:r>
            <a:r>
              <a:rPr lang="en-US" altLang="en-US" dirty="0" err="1"/>
              <a:t>MyCash</a:t>
            </a:r>
            <a:r>
              <a:rPr lang="en-US" altLang="en-US" dirty="0"/>
              <a:t> funds:</a:t>
            </a:r>
          </a:p>
          <a:p>
            <a:pPr lvl="1" eaLnBrk="1" hangingPunct="1"/>
            <a:r>
              <a:rPr lang="en-US" altLang="en-US" dirty="0"/>
              <a:t>TASC Card (Mastercard accepted)</a:t>
            </a:r>
          </a:p>
          <a:p>
            <a:pPr lvl="1" eaLnBrk="1" hangingPunct="1"/>
            <a:r>
              <a:rPr lang="en-US" altLang="en-US" dirty="0"/>
              <a:t>ATM cash withdrawal</a:t>
            </a:r>
          </a:p>
          <a:p>
            <a:pPr lvl="1" eaLnBrk="1" hangingPunct="1"/>
            <a:r>
              <a:rPr lang="en-US" altLang="en-US" dirty="0"/>
              <a:t>Transfer to a personal bank account</a:t>
            </a:r>
          </a:p>
          <a:p>
            <a:r>
              <a:rPr lang="en-US" altLang="en-US" dirty="0"/>
              <a:t>One transaction for FSA and retail purchases</a:t>
            </a:r>
          </a:p>
          <a:p>
            <a:r>
              <a:rPr lang="en-US" altLang="en-US" dirty="0"/>
              <a:t>No expiration</a:t>
            </a:r>
          </a:p>
          <a:p>
            <a:r>
              <a:rPr lang="en-US" altLang="en-US" dirty="0" err="1"/>
              <a:t>MyCash</a:t>
            </a:r>
            <a:r>
              <a:rPr lang="en-US" altLang="en-US" dirty="0"/>
              <a:t> Manager online </a:t>
            </a:r>
          </a:p>
          <a:p>
            <a:pPr lvl="1"/>
            <a:r>
              <a:rPr lang="en-US" altLang="en-US" dirty="0"/>
              <a:t>View transactions, schedule a transfer</a:t>
            </a:r>
          </a:p>
        </p:txBody>
      </p:sp>
      <p:pic>
        <p:nvPicPr>
          <p:cNvPr id="5" name="Picture 4">
            <a:extLst>
              <a:ext uri="{FF2B5EF4-FFF2-40B4-BE49-F238E27FC236}">
                <a16:creationId xmlns:a16="http://schemas.microsoft.com/office/drawing/2014/main" id="{9F3A4058-1357-4991-A2A9-56F0710B8B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4389" y="2057400"/>
            <a:ext cx="2442411" cy="1628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047969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altLang="en-US" dirty="0"/>
              <a:t>Requesting a Reimbursement</a:t>
            </a:r>
          </a:p>
        </p:txBody>
      </p:sp>
      <p:grpSp>
        <p:nvGrpSpPr>
          <p:cNvPr id="11" name="Group 10"/>
          <p:cNvGrpSpPr>
            <a:grpSpLocks/>
          </p:cNvGrpSpPr>
          <p:nvPr/>
        </p:nvGrpSpPr>
        <p:grpSpPr bwMode="auto">
          <a:xfrm>
            <a:off x="533400" y="1654175"/>
            <a:ext cx="4926013" cy="3767137"/>
            <a:chOff x="304800" y="1915362"/>
            <a:chExt cx="4925496" cy="3767554"/>
          </a:xfrm>
        </p:grpSpPr>
        <p:pic>
          <p:nvPicPr>
            <p:cNvPr id="4" name="Picture 3"/>
            <p:cNvPicPr>
              <a:picLocks noChangeAspect="1"/>
            </p:cNvPicPr>
            <p:nvPr/>
          </p:nvPicPr>
          <p:blipFill>
            <a:blip r:embed="rId3"/>
            <a:srcRect/>
            <a:stretch>
              <a:fillRect/>
            </a:stretch>
          </p:blipFill>
          <p:spPr bwMode="auto">
            <a:xfrm>
              <a:off x="312737" y="2253536"/>
              <a:ext cx="4917559" cy="3429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304800" y="1915362"/>
              <a:ext cx="2096868" cy="338174"/>
            </a:xfrm>
            <a:prstGeom prst="rect">
              <a:avLst/>
            </a:prstGeom>
            <a:solidFill>
              <a:srgbClr val="008E77"/>
            </a:solidFill>
            <a:ln>
              <a:noFill/>
            </a:ln>
          </p:spPr>
          <p:txBody>
            <a:bodyPr>
              <a:spAutoFit/>
            </a:bodyPr>
            <a:lstStyle>
              <a:lvl1pPr eaLnBrk="0" hangingPunct="0">
                <a:spcBef>
                  <a:spcPct val="20000"/>
                </a:spcBef>
                <a:buClr>
                  <a:srgbClr val="002654"/>
                </a:buClr>
                <a:buSzPct val="65000"/>
                <a:buFont typeface="Wingdings" panose="05000000000000000000" pitchFamily="2" charset="2"/>
                <a:buChar char="n"/>
                <a:defRPr sz="2800">
                  <a:solidFill>
                    <a:schemeClr val="tx1"/>
                  </a:solidFill>
                  <a:latin typeface="Calibri" panose="020F0502020204030204" pitchFamily="34" charset="0"/>
                </a:defRPr>
              </a:lvl1pPr>
              <a:lvl2pPr marL="742950" indent="-285750" eaLnBrk="0" hangingPunct="0">
                <a:spcBef>
                  <a:spcPct val="20000"/>
                </a:spcBef>
                <a:buClr>
                  <a:srgbClr val="1E7A6D"/>
                </a:buClr>
                <a:buSzPct val="60000"/>
                <a:buFont typeface="Wingdings" panose="05000000000000000000" pitchFamily="2" charset="2"/>
                <a:buChar char="q"/>
                <a:defRPr sz="2600">
                  <a:solidFill>
                    <a:schemeClr val="tx1"/>
                  </a:solidFill>
                  <a:latin typeface="Calibri" panose="020F0502020204030204" pitchFamily="34" charset="0"/>
                </a:defRPr>
              </a:lvl2pPr>
              <a:lvl3pPr marL="1143000" indent="-228600" eaLnBrk="0" hangingPunct="0">
                <a:spcBef>
                  <a:spcPct val="20000"/>
                </a:spcBef>
                <a:buClr>
                  <a:srgbClr val="002654"/>
                </a:buClr>
                <a:buSzPct val="65000"/>
                <a:buFont typeface="Wingdings" panose="05000000000000000000" pitchFamily="2" charset="2"/>
                <a:buChar char="n"/>
                <a:defRPr sz="2200">
                  <a:solidFill>
                    <a:schemeClr val="tx1"/>
                  </a:solidFill>
                  <a:latin typeface="Calibri" panose="020F0502020204030204" pitchFamily="34" charset="0"/>
                </a:defRPr>
              </a:lvl3pPr>
              <a:lvl4pPr marL="1600200" indent="-228600" eaLnBrk="0" hangingPunct="0">
                <a:spcBef>
                  <a:spcPct val="20000"/>
                </a:spcBef>
                <a:buClr>
                  <a:srgbClr val="1E7A6D"/>
                </a:buClr>
                <a:buSzPct val="70000"/>
                <a:buFont typeface="Wingdings" panose="05000000000000000000" pitchFamily="2" charset="2"/>
                <a:buChar char="q"/>
                <a:defRPr sz="2000">
                  <a:solidFill>
                    <a:schemeClr val="tx1"/>
                  </a:solidFill>
                  <a:latin typeface="Calibri" panose="020F0502020204030204" pitchFamily="34" charset="0"/>
                </a:defRPr>
              </a:lvl4pPr>
              <a:lvl5pPr marL="2057400" indent="-228600" eaLnBrk="0" hangingPunct="0">
                <a:spcBef>
                  <a:spcPct val="20000"/>
                </a:spcBef>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9pPr>
            </a:lstStyle>
            <a:p>
              <a:pPr algn="ctr" eaLnBrk="1" hangingPunct="1">
                <a:spcBef>
                  <a:spcPct val="0"/>
                </a:spcBef>
                <a:buClrTx/>
                <a:buSzTx/>
                <a:buFontTx/>
                <a:buNone/>
                <a:defRPr/>
              </a:pPr>
              <a:r>
                <a:rPr lang="en-US" altLang="en-US" sz="1600" b="1" dirty="0">
                  <a:solidFill>
                    <a:schemeClr val="bg1"/>
                  </a:solidFill>
                  <a:latin typeface="+mn-lt"/>
                </a:rPr>
                <a:t>ONLINE REQUEST</a:t>
              </a:r>
            </a:p>
          </p:txBody>
        </p:sp>
      </p:grpSp>
      <p:grpSp>
        <p:nvGrpSpPr>
          <p:cNvPr id="3" name="Group 2"/>
          <p:cNvGrpSpPr>
            <a:grpSpLocks/>
          </p:cNvGrpSpPr>
          <p:nvPr/>
        </p:nvGrpSpPr>
        <p:grpSpPr bwMode="auto">
          <a:xfrm>
            <a:off x="6096000" y="1654175"/>
            <a:ext cx="2614613" cy="3733800"/>
            <a:chOff x="6096000" y="2447257"/>
            <a:chExt cx="2614309" cy="3734503"/>
          </a:xfrm>
        </p:grpSpPr>
        <p:pic>
          <p:nvPicPr>
            <p:cNvPr id="6" name="Picture 4" descr="RFR Form_Page_1"/>
            <p:cNvPicPr>
              <a:picLocks noChangeAspect="1" noChangeArrowheads="1"/>
            </p:cNvPicPr>
            <p:nvPr/>
          </p:nvPicPr>
          <p:blipFill>
            <a:blip r:embed="rId4"/>
            <a:srcRect/>
            <a:stretch>
              <a:fillRect/>
            </a:stretch>
          </p:blipFill>
          <p:spPr bwMode="auto">
            <a:xfrm>
              <a:off x="6096000" y="2798160"/>
              <a:ext cx="2614309" cy="3383600"/>
            </a:xfrm>
            <a:prstGeom prst="rect">
              <a:avLst/>
            </a:prstGeom>
            <a:ln w="12700">
              <a:solidFill>
                <a:schemeClr val="bg2">
                  <a:lumMod val="60000"/>
                  <a:lumOff val="4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1"/>
            <p:cNvSpPr txBox="1">
              <a:spLocks noChangeArrowheads="1"/>
            </p:cNvSpPr>
            <p:nvPr/>
          </p:nvSpPr>
          <p:spPr bwMode="auto">
            <a:xfrm>
              <a:off x="6096000" y="2447257"/>
              <a:ext cx="2361925" cy="338201"/>
            </a:xfrm>
            <a:prstGeom prst="rect">
              <a:avLst/>
            </a:prstGeom>
            <a:solidFill>
              <a:srgbClr val="008E77"/>
            </a:solidFill>
            <a:ln>
              <a:noFill/>
            </a:ln>
          </p:spPr>
          <p:txBody>
            <a:bodyPr>
              <a:spAutoFit/>
            </a:bodyPr>
            <a:lstStyle>
              <a:lvl1pPr eaLnBrk="0" hangingPunct="0">
                <a:spcBef>
                  <a:spcPct val="20000"/>
                </a:spcBef>
                <a:buClr>
                  <a:srgbClr val="002654"/>
                </a:buClr>
                <a:buSzPct val="65000"/>
                <a:buFont typeface="Wingdings" panose="05000000000000000000" pitchFamily="2" charset="2"/>
                <a:buChar char="n"/>
                <a:defRPr sz="2800">
                  <a:solidFill>
                    <a:schemeClr val="tx1"/>
                  </a:solidFill>
                  <a:latin typeface="Calibri" panose="020F0502020204030204" pitchFamily="34" charset="0"/>
                </a:defRPr>
              </a:lvl1pPr>
              <a:lvl2pPr marL="742950" indent="-285750" eaLnBrk="0" hangingPunct="0">
                <a:spcBef>
                  <a:spcPct val="20000"/>
                </a:spcBef>
                <a:buClr>
                  <a:srgbClr val="1E7A6D"/>
                </a:buClr>
                <a:buSzPct val="60000"/>
                <a:buFont typeface="Wingdings" panose="05000000000000000000" pitchFamily="2" charset="2"/>
                <a:buChar char="q"/>
                <a:defRPr sz="2600">
                  <a:solidFill>
                    <a:schemeClr val="tx1"/>
                  </a:solidFill>
                  <a:latin typeface="Calibri" panose="020F0502020204030204" pitchFamily="34" charset="0"/>
                </a:defRPr>
              </a:lvl2pPr>
              <a:lvl3pPr marL="1143000" indent="-228600" eaLnBrk="0" hangingPunct="0">
                <a:spcBef>
                  <a:spcPct val="20000"/>
                </a:spcBef>
                <a:buClr>
                  <a:srgbClr val="002654"/>
                </a:buClr>
                <a:buSzPct val="65000"/>
                <a:buFont typeface="Wingdings" panose="05000000000000000000" pitchFamily="2" charset="2"/>
                <a:buChar char="n"/>
                <a:defRPr sz="2200">
                  <a:solidFill>
                    <a:schemeClr val="tx1"/>
                  </a:solidFill>
                  <a:latin typeface="Calibri" panose="020F0502020204030204" pitchFamily="34" charset="0"/>
                </a:defRPr>
              </a:lvl3pPr>
              <a:lvl4pPr marL="1600200" indent="-228600" eaLnBrk="0" hangingPunct="0">
                <a:spcBef>
                  <a:spcPct val="20000"/>
                </a:spcBef>
                <a:buClr>
                  <a:srgbClr val="1E7A6D"/>
                </a:buClr>
                <a:buSzPct val="70000"/>
                <a:buFont typeface="Wingdings" panose="05000000000000000000" pitchFamily="2" charset="2"/>
                <a:buChar char="q"/>
                <a:defRPr sz="2000">
                  <a:solidFill>
                    <a:schemeClr val="tx1"/>
                  </a:solidFill>
                  <a:latin typeface="Calibri" panose="020F0502020204030204" pitchFamily="34" charset="0"/>
                </a:defRPr>
              </a:lvl4pPr>
              <a:lvl5pPr marL="2057400" indent="-228600" eaLnBrk="0" hangingPunct="0">
                <a:spcBef>
                  <a:spcPct val="20000"/>
                </a:spcBef>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9pPr>
            </a:lstStyle>
            <a:p>
              <a:pPr algn="ctr" eaLnBrk="1" hangingPunct="1">
                <a:spcBef>
                  <a:spcPct val="0"/>
                </a:spcBef>
                <a:buClrTx/>
                <a:buSzTx/>
                <a:buFontTx/>
                <a:buNone/>
                <a:defRPr/>
              </a:pPr>
              <a:r>
                <a:rPr lang="en-US" altLang="en-US" sz="1600" b="1" dirty="0">
                  <a:solidFill>
                    <a:schemeClr val="bg1"/>
                  </a:solidFill>
                  <a:latin typeface="+mn-lt"/>
                </a:rPr>
                <a:t>PAPER REQUEST FORM</a:t>
              </a:r>
            </a:p>
          </p:txBody>
        </p:sp>
      </p:grpSp>
      <p:grpSp>
        <p:nvGrpSpPr>
          <p:cNvPr id="2" name="Group 1"/>
          <p:cNvGrpSpPr/>
          <p:nvPr/>
        </p:nvGrpSpPr>
        <p:grpSpPr>
          <a:xfrm>
            <a:off x="3694112" y="1654173"/>
            <a:ext cx="2097088" cy="4268149"/>
            <a:chOff x="3657600" y="1654173"/>
            <a:chExt cx="2097088" cy="4268149"/>
          </a:xfrm>
        </p:grpSpPr>
        <p:sp>
          <p:nvSpPr>
            <p:cNvPr id="7" name="TextBox 1"/>
            <p:cNvSpPr txBox="1">
              <a:spLocks noChangeArrowheads="1"/>
            </p:cNvSpPr>
            <p:nvPr/>
          </p:nvSpPr>
          <p:spPr bwMode="auto">
            <a:xfrm>
              <a:off x="3657600" y="1654173"/>
              <a:ext cx="2097088" cy="338137"/>
            </a:xfrm>
            <a:prstGeom prst="rect">
              <a:avLst/>
            </a:prstGeom>
            <a:solidFill>
              <a:srgbClr val="008E77"/>
            </a:solidFill>
            <a:ln>
              <a:noFill/>
            </a:ln>
          </p:spPr>
          <p:txBody>
            <a:bodyPr>
              <a:spAutoFit/>
            </a:bodyPr>
            <a:lstStyle>
              <a:lvl1pPr eaLnBrk="0" hangingPunct="0">
                <a:spcBef>
                  <a:spcPct val="20000"/>
                </a:spcBef>
                <a:buClr>
                  <a:srgbClr val="002654"/>
                </a:buClr>
                <a:buSzPct val="65000"/>
                <a:buFont typeface="Wingdings" panose="05000000000000000000" pitchFamily="2" charset="2"/>
                <a:buChar char="n"/>
                <a:defRPr sz="2800">
                  <a:solidFill>
                    <a:schemeClr val="tx1"/>
                  </a:solidFill>
                  <a:latin typeface="Calibri" panose="020F0502020204030204" pitchFamily="34" charset="0"/>
                </a:defRPr>
              </a:lvl1pPr>
              <a:lvl2pPr marL="742950" indent="-285750" eaLnBrk="0" hangingPunct="0">
                <a:spcBef>
                  <a:spcPct val="20000"/>
                </a:spcBef>
                <a:buClr>
                  <a:srgbClr val="1E7A6D"/>
                </a:buClr>
                <a:buSzPct val="60000"/>
                <a:buFont typeface="Wingdings" panose="05000000000000000000" pitchFamily="2" charset="2"/>
                <a:buChar char="q"/>
                <a:defRPr sz="2600">
                  <a:solidFill>
                    <a:schemeClr val="tx1"/>
                  </a:solidFill>
                  <a:latin typeface="Calibri" panose="020F0502020204030204" pitchFamily="34" charset="0"/>
                </a:defRPr>
              </a:lvl2pPr>
              <a:lvl3pPr marL="1143000" indent="-228600" eaLnBrk="0" hangingPunct="0">
                <a:spcBef>
                  <a:spcPct val="20000"/>
                </a:spcBef>
                <a:buClr>
                  <a:srgbClr val="002654"/>
                </a:buClr>
                <a:buSzPct val="65000"/>
                <a:buFont typeface="Wingdings" panose="05000000000000000000" pitchFamily="2" charset="2"/>
                <a:buChar char="n"/>
                <a:defRPr sz="2200">
                  <a:solidFill>
                    <a:schemeClr val="tx1"/>
                  </a:solidFill>
                  <a:latin typeface="Calibri" panose="020F0502020204030204" pitchFamily="34" charset="0"/>
                </a:defRPr>
              </a:lvl3pPr>
              <a:lvl4pPr marL="1600200" indent="-228600" eaLnBrk="0" hangingPunct="0">
                <a:spcBef>
                  <a:spcPct val="20000"/>
                </a:spcBef>
                <a:buClr>
                  <a:srgbClr val="1E7A6D"/>
                </a:buClr>
                <a:buSzPct val="70000"/>
                <a:buFont typeface="Wingdings" panose="05000000000000000000" pitchFamily="2" charset="2"/>
                <a:buChar char="q"/>
                <a:defRPr sz="2000">
                  <a:solidFill>
                    <a:schemeClr val="tx1"/>
                  </a:solidFill>
                  <a:latin typeface="Calibri" panose="020F0502020204030204" pitchFamily="34" charset="0"/>
                </a:defRPr>
              </a:lvl4pPr>
              <a:lvl5pPr marL="2057400" indent="-228600" eaLnBrk="0" hangingPunct="0">
                <a:spcBef>
                  <a:spcPct val="20000"/>
                </a:spcBef>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002654"/>
                </a:buClr>
                <a:buSzPct val="75000"/>
                <a:buFont typeface="Wingdings" panose="05000000000000000000" pitchFamily="2" charset="2"/>
                <a:buChar char="§"/>
                <a:defRPr sz="2000">
                  <a:solidFill>
                    <a:schemeClr val="tx1"/>
                  </a:solidFill>
                  <a:latin typeface="Calibri" panose="020F0502020204030204" pitchFamily="34" charset="0"/>
                </a:defRPr>
              </a:lvl9pPr>
            </a:lstStyle>
            <a:p>
              <a:pPr algn="ctr" eaLnBrk="1" hangingPunct="1">
                <a:spcBef>
                  <a:spcPct val="0"/>
                </a:spcBef>
                <a:buClrTx/>
                <a:buSzTx/>
                <a:buFontTx/>
                <a:buNone/>
                <a:defRPr/>
              </a:pPr>
              <a:r>
                <a:rPr lang="en-US" altLang="en-US" sz="1600" b="1" dirty="0">
                  <a:solidFill>
                    <a:schemeClr val="bg1"/>
                  </a:solidFill>
                  <a:latin typeface="+mn-lt"/>
                </a:rPr>
                <a:t>MOBILE APP</a:t>
              </a:r>
            </a:p>
          </p:txBody>
        </p:sp>
        <p:pic>
          <p:nvPicPr>
            <p:cNvPr id="1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0780" y="1981200"/>
              <a:ext cx="1928019" cy="3941122"/>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6343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4" fill="hold"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500"/>
                            </p:stCondLst>
                            <p:childTnLst>
                              <p:par>
                                <p:cTn id="15" presetID="2" presetClass="entr" presetSubtype="2" fill="hold" nodeType="after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1+#ppt_w/2"/>
                                          </p:val>
                                        </p:tav>
                                        <p:tav tm="100000">
                                          <p:val>
                                            <p:strVal val="#ppt_x"/>
                                          </p:val>
                                        </p:tav>
                                      </p:tavLst>
                                    </p:anim>
                                    <p:anim calcmode="lin" valueType="num">
                                      <p:cBhvr additive="base">
                                        <p:cTn id="1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DBEA842-36D1-450C-A87C-3C2F5C4B54A0}"/>
              </a:ext>
            </a:extLst>
          </p:cNvPr>
          <p:cNvGrpSpPr/>
          <p:nvPr/>
        </p:nvGrpSpPr>
        <p:grpSpPr>
          <a:xfrm>
            <a:off x="5462673" y="1500007"/>
            <a:ext cx="2558747" cy="2320875"/>
            <a:chOff x="5588902" y="1499997"/>
            <a:chExt cx="2558747" cy="2320875"/>
          </a:xfrm>
        </p:grpSpPr>
        <p:grpSp>
          <p:nvGrpSpPr>
            <p:cNvPr id="9" name="Group 8">
              <a:extLst>
                <a:ext uri="{FF2B5EF4-FFF2-40B4-BE49-F238E27FC236}">
                  <a16:creationId xmlns:a16="http://schemas.microsoft.com/office/drawing/2014/main" id="{179ED444-1515-41F1-876C-242AED62A610}"/>
                </a:ext>
              </a:extLst>
            </p:cNvPr>
            <p:cNvGrpSpPr/>
            <p:nvPr/>
          </p:nvGrpSpPr>
          <p:grpSpPr>
            <a:xfrm>
              <a:off x="5588902" y="1499997"/>
              <a:ext cx="1125071" cy="2320875"/>
              <a:chOff x="5323556" y="1805338"/>
              <a:chExt cx="1534444" cy="3135857"/>
            </a:xfrm>
          </p:grpSpPr>
          <p:sp>
            <p:nvSpPr>
              <p:cNvPr id="10" name="Rounded Rectangle 2">
                <a:extLst>
                  <a:ext uri="{FF2B5EF4-FFF2-40B4-BE49-F238E27FC236}">
                    <a16:creationId xmlns:a16="http://schemas.microsoft.com/office/drawing/2014/main" id="{F4673101-0DC3-4C5B-BB7F-77DAE5290E5E}"/>
                  </a:ext>
                </a:extLst>
              </p:cNvPr>
              <p:cNvSpPr/>
              <p:nvPr/>
            </p:nvSpPr>
            <p:spPr>
              <a:xfrm>
                <a:off x="5410200" y="2514600"/>
                <a:ext cx="1371600" cy="1143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5102402-0B89-478A-A92C-6C97BCC34718}"/>
                  </a:ext>
                </a:extLst>
              </p:cNvPr>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323556" y="1805338"/>
                <a:ext cx="1534444" cy="3135857"/>
              </a:xfrm>
              <a:prstGeom prst="rect">
                <a:avLst/>
              </a:prstGeom>
              <a:effectLst/>
            </p:spPr>
          </p:pic>
        </p:grpSp>
        <p:grpSp>
          <p:nvGrpSpPr>
            <p:cNvPr id="12" name="Group 11">
              <a:extLst>
                <a:ext uri="{FF2B5EF4-FFF2-40B4-BE49-F238E27FC236}">
                  <a16:creationId xmlns:a16="http://schemas.microsoft.com/office/drawing/2014/main" id="{8BE348AD-D6F5-4B95-AB2B-4DFA58C828CA}"/>
                </a:ext>
              </a:extLst>
            </p:cNvPr>
            <p:cNvGrpSpPr/>
            <p:nvPr/>
          </p:nvGrpSpPr>
          <p:grpSpPr>
            <a:xfrm>
              <a:off x="7023289" y="1499997"/>
              <a:ext cx="1124360" cy="2320875"/>
              <a:chOff x="7010400" y="1805337"/>
              <a:chExt cx="1533474" cy="3135857"/>
            </a:xfrm>
          </p:grpSpPr>
          <p:sp>
            <p:nvSpPr>
              <p:cNvPr id="13" name="Rectangle 12">
                <a:extLst>
                  <a:ext uri="{FF2B5EF4-FFF2-40B4-BE49-F238E27FC236}">
                    <a16:creationId xmlns:a16="http://schemas.microsoft.com/office/drawing/2014/main" id="{3988956F-D153-4124-BA35-565AEB344020}"/>
                  </a:ext>
                </a:extLst>
              </p:cNvPr>
              <p:cNvSpPr/>
              <p:nvPr/>
            </p:nvSpPr>
            <p:spPr>
              <a:xfrm>
                <a:off x="7094284" y="2133600"/>
                <a:ext cx="1371600" cy="236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26C687C-26B6-4315-ABA7-93F1EC044F3B}"/>
                  </a:ext>
                </a:extLst>
              </p:cNvPr>
              <p:cNvPicPr>
                <a:picLocks noChangeAspect="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7010400" y="1805337"/>
                <a:ext cx="1533474" cy="3135857"/>
              </a:xfrm>
              <a:prstGeom prst="rect">
                <a:avLst/>
              </a:prstGeom>
              <a:effectLst/>
            </p:spPr>
          </p:pic>
        </p:grpSp>
      </p:grpSp>
      <p:sp>
        <p:nvSpPr>
          <p:cNvPr id="3" name="Title 2"/>
          <p:cNvSpPr>
            <a:spLocks noGrp="1"/>
          </p:cNvSpPr>
          <p:nvPr>
            <p:ph type="title"/>
          </p:nvPr>
        </p:nvSpPr>
        <p:spPr/>
        <p:txBody>
          <a:bodyPr/>
          <a:lstStyle/>
          <a:p>
            <a:r>
              <a:rPr lang="en-US" dirty="0"/>
              <a:t>Account management</a:t>
            </a:r>
          </a:p>
        </p:txBody>
      </p:sp>
      <p:sp>
        <p:nvSpPr>
          <p:cNvPr id="5" name="Content Placeholder 4"/>
          <p:cNvSpPr>
            <a:spLocks noGrp="1"/>
          </p:cNvSpPr>
          <p:nvPr>
            <p:ph idx="1"/>
          </p:nvPr>
        </p:nvSpPr>
        <p:spPr>
          <a:xfrm>
            <a:off x="228600" y="4025490"/>
            <a:ext cx="4340096" cy="2109618"/>
          </a:xfrm>
        </p:spPr>
        <p:txBody>
          <a:bodyPr>
            <a:normAutofit/>
          </a:bodyPr>
          <a:lstStyle/>
          <a:p>
            <a:pPr marL="0" indent="0" algn="ctr">
              <a:buNone/>
            </a:pPr>
            <a:r>
              <a:rPr lang="en-US" altLang="en-US" sz="2600" b="1" dirty="0"/>
              <a:t>MyTASC Web Portal</a:t>
            </a:r>
          </a:p>
          <a:p>
            <a:pPr lvl="1"/>
            <a:r>
              <a:rPr lang="en-US" altLang="en-US" sz="2000" dirty="0"/>
              <a:t>Request a reimbursement</a:t>
            </a:r>
          </a:p>
          <a:p>
            <a:pPr lvl="1"/>
            <a:r>
              <a:rPr lang="en-US" altLang="en-US" sz="2000" dirty="0"/>
              <a:t>Set auto notifications</a:t>
            </a:r>
          </a:p>
          <a:p>
            <a:pPr lvl="1"/>
            <a:r>
              <a:rPr lang="en-US" altLang="en-US" sz="2000" dirty="0"/>
              <a:t>View account overview </a:t>
            </a:r>
          </a:p>
          <a:p>
            <a:pPr lvl="1"/>
            <a:r>
              <a:rPr lang="en-US" altLang="en-US" sz="2000" dirty="0"/>
              <a:t>Manage your TASC Card</a:t>
            </a:r>
          </a:p>
          <a:p>
            <a:endParaRPr lang="en-US" sz="2400" dirty="0"/>
          </a:p>
        </p:txBody>
      </p:sp>
      <p:pic>
        <p:nvPicPr>
          <p:cNvPr id="7" name="Picture 1">
            <a:extLst>
              <a:ext uri="{FF2B5EF4-FFF2-40B4-BE49-F238E27FC236}">
                <a16:creationId xmlns:a16="http://schemas.microsoft.com/office/drawing/2014/main" id="{804E2C6B-1B03-44AE-B1CA-EB38EE70E8EB}"/>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t="2853"/>
          <a:stretch>
            <a:fillRect/>
          </a:stretch>
        </p:blipFill>
        <p:spPr bwMode="auto">
          <a:xfrm>
            <a:off x="749968" y="1598513"/>
            <a:ext cx="3273296" cy="239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1DAC954-5BB8-4DE4-A71A-7FD27ACDA5B0}"/>
              </a:ext>
            </a:extLst>
          </p:cNvPr>
          <p:cNvSpPr txBox="1"/>
          <p:nvPr/>
        </p:nvSpPr>
        <p:spPr>
          <a:xfrm>
            <a:off x="4340096" y="3993945"/>
            <a:ext cx="4803903" cy="2215991"/>
          </a:xfrm>
          <a:prstGeom prst="rect">
            <a:avLst/>
          </a:prstGeom>
          <a:noFill/>
        </p:spPr>
        <p:txBody>
          <a:bodyPr wrap="square" rtlCol="0">
            <a:spAutoFit/>
          </a:bodyPr>
          <a:lstStyle/>
          <a:p>
            <a:pPr algn="ctr">
              <a:spcBef>
                <a:spcPct val="20000"/>
              </a:spcBef>
            </a:pPr>
            <a:r>
              <a:rPr lang="en-US" altLang="en-US" sz="2600" b="1" dirty="0">
                <a:solidFill>
                  <a:schemeClr val="bg2">
                    <a:lumMod val="50000"/>
                  </a:schemeClr>
                </a:solidFill>
                <a:latin typeface="+mn-lt"/>
              </a:rPr>
              <a:t>MyTASC Mobile App</a:t>
            </a:r>
          </a:p>
          <a:p>
            <a:pPr marL="742950" lvl="1" indent="-285750">
              <a:spcBef>
                <a:spcPct val="20000"/>
              </a:spcBef>
              <a:buChar char="–"/>
            </a:pPr>
            <a:r>
              <a:rPr lang="en-US" altLang="en-US" sz="2000" dirty="0">
                <a:solidFill>
                  <a:schemeClr val="bg2">
                    <a:lumMod val="50000"/>
                  </a:schemeClr>
                </a:solidFill>
                <a:latin typeface="+mn-lt"/>
              </a:rPr>
              <a:t>View account balances/ transactions</a:t>
            </a:r>
          </a:p>
          <a:p>
            <a:pPr marL="742950" lvl="1" indent="-285750">
              <a:spcBef>
                <a:spcPct val="20000"/>
              </a:spcBef>
              <a:buChar char="–"/>
            </a:pPr>
            <a:r>
              <a:rPr lang="en-US" altLang="en-US" sz="2000" dirty="0">
                <a:solidFill>
                  <a:schemeClr val="bg2">
                    <a:lumMod val="50000"/>
                  </a:schemeClr>
                </a:solidFill>
                <a:latin typeface="+mn-lt"/>
              </a:rPr>
              <a:t>Submit requests for reimbursement </a:t>
            </a:r>
          </a:p>
          <a:p>
            <a:pPr marL="742950" lvl="1" indent="-285750">
              <a:spcBef>
                <a:spcPct val="20000"/>
              </a:spcBef>
              <a:buChar char="–"/>
            </a:pPr>
            <a:r>
              <a:rPr lang="en-US" altLang="en-US" sz="2000" dirty="0">
                <a:solidFill>
                  <a:schemeClr val="bg2">
                    <a:lumMod val="50000"/>
                  </a:schemeClr>
                </a:solidFill>
                <a:latin typeface="+mn-lt"/>
              </a:rPr>
              <a:t>Easily upload pictures of receipts</a:t>
            </a:r>
          </a:p>
          <a:p>
            <a:pPr marL="742950" lvl="1" indent="-285750">
              <a:spcBef>
                <a:spcPct val="20000"/>
              </a:spcBef>
              <a:buChar char="–"/>
            </a:pPr>
            <a:r>
              <a:rPr lang="en-US" altLang="en-US" sz="2000" dirty="0">
                <a:solidFill>
                  <a:schemeClr val="bg2">
                    <a:lumMod val="50000"/>
                  </a:schemeClr>
                </a:solidFill>
                <a:latin typeface="+mn-lt"/>
              </a:rPr>
              <a:t>Text Messaging – request a balance</a:t>
            </a:r>
          </a:p>
          <a:p>
            <a:endParaRPr lang="en-US" sz="1600" dirty="0"/>
          </a:p>
        </p:txBody>
      </p:sp>
    </p:spTree>
    <p:extLst>
      <p:ext uri="{BB962C8B-B14F-4D97-AF65-F5344CB8AC3E}">
        <p14:creationId xmlns:p14="http://schemas.microsoft.com/office/powerpoint/2010/main" val="3751183739"/>
      </p:ext>
    </p:extLst>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375" y="1524000"/>
            <a:ext cx="1743074" cy="1162050"/>
          </a:xfrm>
          <a:prstGeom prst="rect">
            <a:avLst/>
          </a:prstGeom>
          <a:ln>
            <a:noFill/>
          </a:ln>
          <a:effectLst>
            <a:outerShdw blurRad="292100" dist="139700" dir="2700000" algn="tl" rotWithShape="0">
              <a:srgbClr val="333333">
                <a:alpha val="65000"/>
              </a:srgbClr>
            </a:outerShdw>
          </a:effectLst>
        </p:spPr>
      </p:pic>
      <p:sp>
        <p:nvSpPr>
          <p:cNvPr id="54274" name="Rectangle 10"/>
          <p:cNvSpPr>
            <a:spLocks noGrp="1" noChangeArrowheads="1"/>
          </p:cNvSpPr>
          <p:nvPr>
            <p:ph type="title"/>
          </p:nvPr>
        </p:nvSpPr>
        <p:spPr/>
        <p:txBody>
          <a:bodyPr/>
          <a:lstStyle/>
          <a:p>
            <a:pPr eaLnBrk="1" hangingPunct="1">
              <a:defRPr/>
            </a:pPr>
            <a:r>
              <a:rPr lang="en-US" altLang="en-US" dirty="0"/>
              <a:t>Customer care</a:t>
            </a:r>
          </a:p>
        </p:txBody>
      </p:sp>
      <p:sp>
        <p:nvSpPr>
          <p:cNvPr id="27652" name="Rectangle 11"/>
          <p:cNvSpPr>
            <a:spLocks noGrp="1" noChangeArrowheads="1"/>
          </p:cNvSpPr>
          <p:nvPr>
            <p:ph type="body" sz="half" idx="1"/>
          </p:nvPr>
        </p:nvSpPr>
        <p:spPr>
          <a:xfrm>
            <a:off x="463550" y="2952750"/>
            <a:ext cx="4064000" cy="2547937"/>
          </a:xfrm>
        </p:spPr>
        <p:txBody>
          <a:bodyPr/>
          <a:lstStyle/>
          <a:p>
            <a:pPr eaLnBrk="1" hangingPunct="1">
              <a:buFont typeface="Wingdings" panose="05000000000000000000" pitchFamily="2" charset="2"/>
              <a:buNone/>
            </a:pPr>
            <a:r>
              <a:rPr lang="en-US" altLang="en-US" sz="2400" b="1" dirty="0">
                <a:solidFill>
                  <a:srgbClr val="00826A"/>
                </a:solidFill>
              </a:rPr>
              <a:t>MyTASC Online</a:t>
            </a:r>
          </a:p>
          <a:p>
            <a:pPr eaLnBrk="1" hangingPunct="1"/>
            <a:r>
              <a:rPr lang="en-US" altLang="en-US" sz="2400" dirty="0"/>
              <a:t>Log in to MyTASC</a:t>
            </a:r>
          </a:p>
          <a:p>
            <a:pPr eaLnBrk="1" hangingPunct="1"/>
            <a:r>
              <a:rPr lang="en-US" altLang="en-US" sz="2400" dirty="0"/>
              <a:t>Click “Contact Us”</a:t>
            </a:r>
          </a:p>
          <a:p>
            <a:pPr eaLnBrk="1" hangingPunct="1"/>
            <a:r>
              <a:rPr lang="en-US" altLang="en-US" sz="2400" dirty="0"/>
              <a:t>Fill out service request</a:t>
            </a:r>
          </a:p>
          <a:p>
            <a:pPr eaLnBrk="1" hangingPunct="1"/>
            <a:r>
              <a:rPr lang="en-US" altLang="en-US" sz="2400" dirty="0"/>
              <a:t>24-48-hour response time</a:t>
            </a:r>
          </a:p>
        </p:txBody>
      </p:sp>
      <p:sp>
        <p:nvSpPr>
          <p:cNvPr id="27653" name="Rectangle 12"/>
          <p:cNvSpPr>
            <a:spLocks noGrp="1" noChangeArrowheads="1"/>
          </p:cNvSpPr>
          <p:nvPr>
            <p:ph type="body" sz="half" idx="2"/>
          </p:nvPr>
        </p:nvSpPr>
        <p:spPr>
          <a:xfrm>
            <a:off x="4687888" y="2952750"/>
            <a:ext cx="4456112" cy="3219450"/>
          </a:xfrm>
        </p:spPr>
        <p:txBody>
          <a:bodyPr/>
          <a:lstStyle/>
          <a:p>
            <a:pPr eaLnBrk="1" hangingPunct="1">
              <a:buFont typeface="Wingdings" panose="05000000000000000000" pitchFamily="2" charset="2"/>
              <a:buNone/>
            </a:pPr>
            <a:r>
              <a:rPr lang="en-US" altLang="en-US" sz="2400" b="1" dirty="0">
                <a:solidFill>
                  <a:srgbClr val="00826A"/>
                </a:solidFill>
              </a:rPr>
              <a:t>Interactive Voice Response</a:t>
            </a:r>
          </a:p>
          <a:p>
            <a:pPr eaLnBrk="1" hangingPunct="1"/>
            <a:r>
              <a:rPr lang="en-US" altLang="en-US" sz="2400" dirty="0"/>
              <a:t>Have 12-digit Participant ID number ready</a:t>
            </a:r>
          </a:p>
          <a:p>
            <a:pPr eaLnBrk="1" hangingPunct="1"/>
            <a:r>
              <a:rPr lang="en-US" altLang="en-US" sz="2400" dirty="0"/>
              <a:t>Available 24/7</a:t>
            </a:r>
          </a:p>
          <a:p>
            <a:pPr eaLnBrk="1" hangingPunct="1">
              <a:spcBef>
                <a:spcPct val="40000"/>
              </a:spcBef>
              <a:buFont typeface="Wingdings" panose="05000000000000000000" pitchFamily="2" charset="2"/>
              <a:buNone/>
            </a:pPr>
            <a:r>
              <a:rPr lang="en-US" altLang="en-US" sz="2400" b="1" dirty="0">
                <a:solidFill>
                  <a:srgbClr val="00826A"/>
                </a:solidFill>
              </a:rPr>
              <a:t>Live Telephone Support</a:t>
            </a:r>
          </a:p>
          <a:p>
            <a:pPr eaLnBrk="1" hangingPunct="1"/>
            <a:r>
              <a:rPr lang="en-US" altLang="en-US" sz="2400" dirty="0"/>
              <a:t>Monday-Friday</a:t>
            </a:r>
            <a:br>
              <a:rPr lang="en-US" altLang="en-US" sz="2400" dirty="0"/>
            </a:br>
            <a:r>
              <a:rPr lang="en-US" altLang="en-US" sz="2400" dirty="0"/>
              <a:t>8:00am – 5:00pm </a:t>
            </a:r>
            <a:r>
              <a:rPr lang="en-US" altLang="en-US" sz="2000" dirty="0"/>
              <a:t>(all time zones)</a:t>
            </a:r>
          </a:p>
        </p:txBody>
      </p:sp>
      <p:pic>
        <p:nvPicPr>
          <p:cNvPr id="35847" name="Picture 6" descr="j0316779"/>
          <p:cNvPicPr>
            <a:picLocks noChangeAspect="1" noChangeArrowheads="1"/>
          </p:cNvPicPr>
          <p:nvPr/>
        </p:nvPicPr>
        <p:blipFill>
          <a:blip r:embed="rId4"/>
          <a:srcRect/>
          <a:stretch>
            <a:fillRect/>
          </a:stretch>
        </p:blipFill>
        <p:spPr bwMode="auto">
          <a:xfrm>
            <a:off x="600075" y="1531937"/>
            <a:ext cx="1725104" cy="1136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514983" y="2350904"/>
            <a:ext cx="2752217" cy="533400"/>
            <a:chOff x="1419226" y="2419350"/>
            <a:chExt cx="3268662" cy="533400"/>
          </a:xfrm>
        </p:grpSpPr>
        <p:sp>
          <p:nvSpPr>
            <p:cNvPr id="10" name="Bevel 9"/>
            <p:cNvSpPr/>
            <p:nvPr/>
          </p:nvSpPr>
          <p:spPr>
            <a:xfrm>
              <a:off x="1419226" y="2419350"/>
              <a:ext cx="3268662" cy="533400"/>
            </a:xfrm>
            <a:prstGeom prst="bevel">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4" name="Text Box 4"/>
            <p:cNvSpPr txBox="1">
              <a:spLocks noChangeArrowheads="1"/>
            </p:cNvSpPr>
            <p:nvPr/>
          </p:nvSpPr>
          <p:spPr bwMode="auto">
            <a:xfrm>
              <a:off x="1524000" y="2485324"/>
              <a:ext cx="3073401" cy="369332"/>
            </a:xfrm>
            <a:prstGeom prst="rect">
              <a:avLst/>
            </a:prstGeom>
            <a:noFill/>
            <a:ln>
              <a:noFill/>
            </a:ln>
            <a:effectLst/>
            <a:extLst>
              <a:ext uri="{909E8E84-426E-40DD-AFC4-6F175D3DCCD1}">
                <a14:hiddenFill xmlns:a14="http://schemas.microsoft.com/office/drawing/2010/main">
                  <a:solidFill>
                    <a:srgbClr val="5D4F4B"/>
                  </a:solidFill>
                </a14:hiddenFill>
              </a:ext>
              <a:ext uri="{91240B29-F687-4F45-9708-019B960494DF}">
                <a14:hiddenLine xmlns:a14="http://schemas.microsoft.com/office/drawing/2010/main" w="38100">
                  <a:solidFill>
                    <a:srgbClr val="D1BF9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lr>
                  <a:srgbClr val="002654"/>
                </a:buClr>
                <a:buChar char="•"/>
                <a:defRPr sz="28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50000"/>
                </a:spcBef>
                <a:buClrTx/>
                <a:buFontTx/>
                <a:buNone/>
              </a:pPr>
              <a:r>
                <a:rPr lang="en-US" altLang="en-US" sz="1800" b="1" dirty="0">
                  <a:solidFill>
                    <a:schemeClr val="bg2">
                      <a:lumMod val="50000"/>
                    </a:schemeClr>
                  </a:solidFill>
                  <a:latin typeface="+mj-lt"/>
                </a:rPr>
                <a:t>www.tasconline.com</a:t>
              </a:r>
            </a:p>
          </p:txBody>
        </p:sp>
      </p:grpSp>
      <p:grpSp>
        <p:nvGrpSpPr>
          <p:cNvPr id="12" name="Group 11"/>
          <p:cNvGrpSpPr/>
          <p:nvPr/>
        </p:nvGrpSpPr>
        <p:grpSpPr>
          <a:xfrm>
            <a:off x="5782183" y="2366917"/>
            <a:ext cx="2752217" cy="533400"/>
            <a:chOff x="1419226" y="2419350"/>
            <a:chExt cx="2752217" cy="533400"/>
          </a:xfrm>
        </p:grpSpPr>
        <p:sp>
          <p:nvSpPr>
            <p:cNvPr id="13" name="Bevel 12"/>
            <p:cNvSpPr/>
            <p:nvPr/>
          </p:nvSpPr>
          <p:spPr>
            <a:xfrm>
              <a:off x="1419226" y="2419350"/>
              <a:ext cx="2752217" cy="533400"/>
            </a:xfrm>
            <a:prstGeom prst="bevel">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 Box 4"/>
            <p:cNvSpPr txBox="1">
              <a:spLocks noChangeArrowheads="1"/>
            </p:cNvSpPr>
            <p:nvPr/>
          </p:nvSpPr>
          <p:spPr bwMode="auto">
            <a:xfrm>
              <a:off x="1524000" y="2485371"/>
              <a:ext cx="2571243" cy="369332"/>
            </a:xfrm>
            <a:prstGeom prst="rect">
              <a:avLst/>
            </a:prstGeom>
            <a:noFill/>
            <a:ln>
              <a:noFill/>
            </a:ln>
            <a:effectLst/>
            <a:extLst>
              <a:ext uri="{909E8E84-426E-40DD-AFC4-6F175D3DCCD1}">
                <a14:hiddenFill xmlns:a14="http://schemas.microsoft.com/office/drawing/2010/main">
                  <a:solidFill>
                    <a:srgbClr val="5D4F4B"/>
                  </a:solidFill>
                </a14:hiddenFill>
              </a:ext>
              <a:ext uri="{91240B29-F687-4F45-9708-019B960494DF}">
                <a14:hiddenLine xmlns:a14="http://schemas.microsoft.com/office/drawing/2010/main" w="38100">
                  <a:solidFill>
                    <a:srgbClr val="D1BF9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lr>
                  <a:srgbClr val="002654"/>
                </a:buClr>
                <a:buChar char="•"/>
                <a:defRPr sz="28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50000"/>
                </a:spcBef>
                <a:buClrTx/>
                <a:buFontTx/>
                <a:buNone/>
              </a:pPr>
              <a:r>
                <a:rPr lang="en-US" altLang="en-US" sz="1800" b="1" dirty="0">
                  <a:solidFill>
                    <a:schemeClr val="bg2">
                      <a:lumMod val="50000"/>
                    </a:schemeClr>
                  </a:solidFill>
                  <a:latin typeface="+mj-lt"/>
                </a:rPr>
                <a:t>1.800.422.4661</a:t>
              </a:r>
            </a:p>
          </p:txBody>
        </p:sp>
      </p:grpSp>
    </p:spTree>
    <p:extLst>
      <p:ext uri="{BB962C8B-B14F-4D97-AF65-F5344CB8AC3E}">
        <p14:creationId xmlns:p14="http://schemas.microsoft.com/office/powerpoint/2010/main" val="333268255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4144233"/>
            <a:ext cx="2528249" cy="1685499"/>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r="26338"/>
          <a:stretch/>
        </p:blipFill>
        <p:spPr>
          <a:xfrm>
            <a:off x="1467544" y="4174713"/>
            <a:ext cx="2566552" cy="1676400"/>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lstStyle/>
          <a:p>
            <a:r>
              <a:rPr lang="en-US"/>
              <a:t>FLEXIBLE SPENDING ACCOUNTS</a:t>
            </a:r>
            <a:endParaRPr lang="en-US" dirty="0"/>
          </a:p>
        </p:txBody>
      </p:sp>
      <p:sp>
        <p:nvSpPr>
          <p:cNvPr id="6" name="Content Placeholder 5"/>
          <p:cNvSpPr>
            <a:spLocks noGrp="1"/>
          </p:cNvSpPr>
          <p:nvPr>
            <p:ph idx="1"/>
          </p:nvPr>
        </p:nvSpPr>
        <p:spPr>
          <a:xfrm>
            <a:off x="533400" y="1469517"/>
            <a:ext cx="8153400" cy="2873883"/>
          </a:xfrm>
        </p:spPr>
        <p:txBody>
          <a:bodyPr/>
          <a:lstStyle/>
          <a:p>
            <a:endParaRPr lang="en-US" altLang="en-US" dirty="0" smtClean="0"/>
          </a:p>
          <a:p>
            <a:r>
              <a:rPr lang="en-US" altLang="en-US" dirty="0" smtClean="0"/>
              <a:t>Healthcare</a:t>
            </a:r>
            <a:endParaRPr lang="en-US" altLang="en-US" dirty="0"/>
          </a:p>
          <a:p>
            <a:r>
              <a:rPr lang="en-US" altLang="en-US" dirty="0"/>
              <a:t>Dependent Care</a:t>
            </a:r>
          </a:p>
          <a:p>
            <a:endParaRPr lang="en-US" dirty="0"/>
          </a:p>
        </p:txBody>
      </p:sp>
    </p:spTree>
    <p:extLst>
      <p:ext uri="{BB962C8B-B14F-4D97-AF65-F5344CB8AC3E}">
        <p14:creationId xmlns:p14="http://schemas.microsoft.com/office/powerpoint/2010/main" val="2095594033"/>
      </p:ext>
    </p:extLst>
  </p:cSld>
  <p:clrMapOvr>
    <a:masterClrMapping/>
  </p:clrMapOvr>
  <p:transition spd="slow">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5A9C3C9-5FD3-4048-8E66-6FEE77E2862E}"/>
              </a:ext>
            </a:extLst>
          </p:cNvPr>
          <p:cNvSpPr>
            <a:spLocks/>
          </p:cNvSpPr>
          <p:nvPr/>
        </p:nvSpPr>
        <p:spPr bwMode="auto">
          <a:xfrm flipH="1">
            <a:off x="0" y="2270125"/>
            <a:ext cx="9161463" cy="2012950"/>
          </a:xfrm>
          <a:prstGeom prst="rect">
            <a:avLst/>
          </a:prstGeom>
          <a:gradFill flip="none" rotWithShape="1">
            <a:gsLst>
              <a:gs pos="0">
                <a:srgbClr val="008E77"/>
              </a:gs>
              <a:gs pos="32000">
                <a:srgbClr val="008E77"/>
              </a:gs>
              <a:gs pos="100000">
                <a:srgbClr val="71CEA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eaLnBrk="0" hangingPunct="0">
              <a:defRPr sz="2100">
                <a:solidFill>
                  <a:srgbClr val="000000"/>
                </a:solidFill>
                <a:latin typeface="Gill Sans" pitchFamily="-65" charset="0"/>
                <a:ea typeface="ヒラギノ角ゴ ProN W3" pitchFamily="-65" charset="-128"/>
                <a:sym typeface="Gill Sans" pitchFamily="-65" charset="0"/>
              </a:defRPr>
            </a:lvl1pPr>
            <a:lvl2pPr marL="742950" indent="-285750" eaLnBrk="0" hangingPunct="0">
              <a:defRPr sz="2100">
                <a:solidFill>
                  <a:srgbClr val="000000"/>
                </a:solidFill>
                <a:latin typeface="Gill Sans" pitchFamily="-65" charset="0"/>
                <a:ea typeface="ヒラギノ角ゴ ProN W3" pitchFamily="-65" charset="-128"/>
                <a:sym typeface="Gill Sans" pitchFamily="-65" charset="0"/>
              </a:defRPr>
            </a:lvl2pPr>
            <a:lvl3pPr marL="1143000" indent="-228600" eaLnBrk="0" hangingPunct="0">
              <a:defRPr sz="2100">
                <a:solidFill>
                  <a:srgbClr val="000000"/>
                </a:solidFill>
                <a:latin typeface="Gill Sans" pitchFamily="-65" charset="0"/>
                <a:ea typeface="ヒラギノ角ゴ ProN W3" pitchFamily="-65" charset="-128"/>
                <a:sym typeface="Gill Sans" pitchFamily="-65" charset="0"/>
              </a:defRPr>
            </a:lvl3pPr>
            <a:lvl4pPr marL="1600200" indent="-228600" eaLnBrk="0" hangingPunct="0">
              <a:defRPr sz="2100">
                <a:solidFill>
                  <a:srgbClr val="000000"/>
                </a:solidFill>
                <a:latin typeface="Gill Sans" pitchFamily="-65" charset="0"/>
                <a:ea typeface="ヒラギノ角ゴ ProN W3" pitchFamily="-65" charset="-128"/>
                <a:sym typeface="Gill Sans" pitchFamily="-65" charset="0"/>
              </a:defRPr>
            </a:lvl4pPr>
            <a:lvl5pPr marL="2057400" indent="-228600" eaLnBrk="0" hangingPunct="0">
              <a:defRPr sz="2100">
                <a:solidFill>
                  <a:srgbClr val="000000"/>
                </a:solidFill>
                <a:latin typeface="Gill Sans" pitchFamily="-65" charset="0"/>
                <a:ea typeface="ヒラギノ角ゴ ProN W3" pitchFamily="-65" charset="-128"/>
                <a:sym typeface="Gill Sans" pitchFamily="-65" charset="0"/>
              </a:defRPr>
            </a:lvl5pPr>
            <a:lvl6pPr marL="25146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6pPr>
            <a:lvl7pPr marL="29718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7pPr>
            <a:lvl8pPr marL="34290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8pPr>
            <a:lvl9pPr marL="3886200" indent="-228600" eaLnBrk="0" fontAlgn="base" hangingPunct="0">
              <a:spcBef>
                <a:spcPct val="0"/>
              </a:spcBef>
              <a:spcAft>
                <a:spcPct val="0"/>
              </a:spcAft>
              <a:defRPr sz="2100">
                <a:solidFill>
                  <a:srgbClr val="000000"/>
                </a:solidFill>
                <a:latin typeface="Gill Sans" pitchFamily="-65" charset="0"/>
                <a:ea typeface="ヒラギノ角ゴ ProN W3" pitchFamily="-65" charset="-128"/>
                <a:sym typeface="Gill Sans" pitchFamily="-65" charset="0"/>
              </a:defRPr>
            </a:lvl9pPr>
          </a:lstStyle>
          <a:p>
            <a:pPr algn="ctr"/>
            <a:endParaRPr lang="en-US" altLang="en-US">
              <a:solidFill>
                <a:schemeClr val="lt1"/>
              </a:solidFill>
              <a:latin typeface="+mn-lt"/>
            </a:endParaRPr>
          </a:p>
        </p:txBody>
      </p:sp>
      <p:sp>
        <p:nvSpPr>
          <p:cNvPr id="2" name="Title 1">
            <a:extLst>
              <a:ext uri="{FF2B5EF4-FFF2-40B4-BE49-F238E27FC236}">
                <a16:creationId xmlns:a16="http://schemas.microsoft.com/office/drawing/2014/main" id="{0037E420-0FBE-4B71-9033-E07F50B1D150}"/>
              </a:ext>
            </a:extLst>
          </p:cNvPr>
          <p:cNvSpPr>
            <a:spLocks noGrp="1"/>
          </p:cNvSpPr>
          <p:nvPr>
            <p:ph type="title"/>
          </p:nvPr>
        </p:nvSpPr>
        <p:spPr>
          <a:xfrm>
            <a:off x="609600" y="2895600"/>
            <a:ext cx="8153400" cy="914400"/>
          </a:xfrm>
        </p:spPr>
        <p:txBody>
          <a:bodyPr/>
          <a:lstStyle/>
          <a:p>
            <a:r>
              <a:rPr lang="en-US" sz="4000" b="1" dirty="0">
                <a:solidFill>
                  <a:schemeClr val="bg1"/>
                </a:solidFill>
              </a:rPr>
              <a:t>THANK YOU</a:t>
            </a:r>
          </a:p>
        </p:txBody>
      </p:sp>
    </p:spTree>
    <p:extLst>
      <p:ext uri="{BB962C8B-B14F-4D97-AF65-F5344CB8AC3E}">
        <p14:creationId xmlns:p14="http://schemas.microsoft.com/office/powerpoint/2010/main" val="221234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BBBE3653-FC02-41AC-9A65-309D2136B33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3600" y="1828800"/>
            <a:ext cx="28209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14">
            <a:extLst>
              <a:ext uri="{FF2B5EF4-FFF2-40B4-BE49-F238E27FC236}">
                <a16:creationId xmlns:a16="http://schemas.microsoft.com/office/drawing/2014/main" id="{93A8FCD2-2084-4CED-877F-FA259FF9D977}"/>
              </a:ext>
            </a:extLst>
          </p:cNvPr>
          <p:cNvSpPr>
            <a:spLocks noGrp="1" noChangeArrowheads="1"/>
          </p:cNvSpPr>
          <p:nvPr>
            <p:ph type="title"/>
          </p:nvPr>
        </p:nvSpPr>
        <p:spPr/>
        <p:txBody>
          <a:bodyPr/>
          <a:lstStyle/>
          <a:p>
            <a:r>
              <a:rPr lang="en-US" altLang="en-US" dirty="0"/>
              <a:t>Tax Advantages</a:t>
            </a:r>
          </a:p>
        </p:txBody>
      </p:sp>
      <p:sp>
        <p:nvSpPr>
          <p:cNvPr id="12292" name="Rectangle 15">
            <a:extLst>
              <a:ext uri="{FF2B5EF4-FFF2-40B4-BE49-F238E27FC236}">
                <a16:creationId xmlns:a16="http://schemas.microsoft.com/office/drawing/2014/main" id="{C976C6C8-795E-466C-B922-530525A93BB5}"/>
              </a:ext>
            </a:extLst>
          </p:cNvPr>
          <p:cNvSpPr>
            <a:spLocks noGrp="1" noChangeArrowheads="1"/>
          </p:cNvSpPr>
          <p:nvPr>
            <p:ph type="body" idx="1"/>
          </p:nvPr>
        </p:nvSpPr>
        <p:spPr>
          <a:xfrm>
            <a:off x="533400" y="1469517"/>
            <a:ext cx="5257800" cy="4626483"/>
          </a:xfrm>
        </p:spPr>
        <p:txBody>
          <a:bodyPr/>
          <a:lstStyle/>
          <a:p>
            <a:pPr marL="0" indent="0">
              <a:spcAft>
                <a:spcPts val="600"/>
              </a:spcAft>
              <a:buNone/>
            </a:pPr>
            <a:r>
              <a:rPr lang="en-US" altLang="en-US" b="1" i="1" dirty="0">
                <a:solidFill>
                  <a:srgbClr val="00826A"/>
                </a:solidFill>
              </a:rPr>
              <a:t>Designed to save you money!</a:t>
            </a:r>
          </a:p>
          <a:p>
            <a:r>
              <a:rPr lang="en-US" altLang="en-US" dirty="0"/>
              <a:t>Money in an FSA is never taxed</a:t>
            </a:r>
          </a:p>
          <a:p>
            <a:pPr lvl="1"/>
            <a:r>
              <a:rPr lang="en-US" altLang="en-US" dirty="0"/>
              <a:t>No federal income tax</a:t>
            </a:r>
          </a:p>
          <a:p>
            <a:pPr lvl="1"/>
            <a:r>
              <a:rPr lang="en-US" altLang="en-US" dirty="0"/>
              <a:t>No state income tax</a:t>
            </a:r>
          </a:p>
          <a:p>
            <a:pPr lvl="1"/>
            <a:r>
              <a:rPr lang="en-US" altLang="en-US" dirty="0"/>
              <a:t>No social security tax</a:t>
            </a:r>
          </a:p>
          <a:p>
            <a:r>
              <a:rPr lang="en-US" altLang="en-US" dirty="0"/>
              <a:t>Every dollar you contribute is pretax, reducing your taxable income and increasing your take-home pay!</a:t>
            </a:r>
          </a:p>
        </p:txBody>
      </p:sp>
      <p:sp>
        <p:nvSpPr>
          <p:cNvPr id="4" name="TextBox 3">
            <a:extLst>
              <a:ext uri="{FF2B5EF4-FFF2-40B4-BE49-F238E27FC236}">
                <a16:creationId xmlns:a16="http://schemas.microsoft.com/office/drawing/2014/main" id="{00338191-639D-4886-B06E-6661C848732A}"/>
              </a:ext>
            </a:extLst>
          </p:cNvPr>
          <p:cNvSpPr txBox="1"/>
          <p:nvPr/>
        </p:nvSpPr>
        <p:spPr>
          <a:xfrm>
            <a:off x="5791200" y="4719935"/>
            <a:ext cx="3276600" cy="923330"/>
          </a:xfrm>
          <a:prstGeom prst="rect">
            <a:avLst/>
          </a:prstGeom>
          <a:noFill/>
        </p:spPr>
        <p:txBody>
          <a:bodyPr wrap="square" rtlCol="0">
            <a:spAutoFit/>
          </a:bodyPr>
          <a:lstStyle/>
          <a:p>
            <a:pPr algn="ctr"/>
            <a:r>
              <a:rPr lang="en-US" i="1" dirty="0">
                <a:solidFill>
                  <a:schemeClr val="tx1">
                    <a:lumMod val="50000"/>
                    <a:lumOff val="50000"/>
                  </a:schemeClr>
                </a:solidFill>
                <a:latin typeface="+mj-lt"/>
              </a:rPr>
              <a:t>The more you contribute, </a:t>
            </a:r>
            <a:br>
              <a:rPr lang="en-US" i="1" dirty="0">
                <a:solidFill>
                  <a:schemeClr val="tx1">
                    <a:lumMod val="50000"/>
                    <a:lumOff val="50000"/>
                  </a:schemeClr>
                </a:solidFill>
                <a:latin typeface="+mj-lt"/>
              </a:rPr>
            </a:br>
            <a:r>
              <a:rPr lang="en-US" i="1" dirty="0">
                <a:solidFill>
                  <a:schemeClr val="tx1">
                    <a:lumMod val="50000"/>
                    <a:lumOff val="50000"/>
                  </a:schemeClr>
                </a:solidFill>
                <a:latin typeface="+mj-lt"/>
              </a:rPr>
              <a:t>the more you save</a:t>
            </a:r>
          </a:p>
          <a:p>
            <a:endParaRPr lang="en-US" i="1" dirty="0">
              <a:solidFill>
                <a:schemeClr val="tx1">
                  <a:lumMod val="50000"/>
                  <a:lumOff val="50000"/>
                </a:schemeClr>
              </a:solidFill>
            </a:endParaRPr>
          </a:p>
        </p:txBody>
      </p:sp>
    </p:spTree>
    <p:extLst>
      <p:ext uri="{BB962C8B-B14F-4D97-AF65-F5344CB8AC3E}">
        <p14:creationId xmlns:p14="http://schemas.microsoft.com/office/powerpoint/2010/main" val="14781126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a:t>FSA Savings Example</a:t>
            </a:r>
          </a:p>
        </p:txBody>
      </p:sp>
      <p:sp>
        <p:nvSpPr>
          <p:cNvPr id="13315" name="Rectangle 3"/>
          <p:cNvSpPr>
            <a:spLocks noGrp="1" noChangeArrowheads="1"/>
          </p:cNvSpPr>
          <p:nvPr>
            <p:ph type="body" idx="4294967295"/>
          </p:nvPr>
        </p:nvSpPr>
        <p:spPr>
          <a:xfrm>
            <a:off x="579438" y="1430338"/>
            <a:ext cx="8064500" cy="1084262"/>
          </a:xfrm>
        </p:spPr>
        <p:txBody>
          <a:bodyPr/>
          <a:lstStyle/>
          <a:p>
            <a:pPr marL="0" indent="0" eaLnBrk="1" hangingPunct="1">
              <a:lnSpc>
                <a:spcPct val="90000"/>
              </a:lnSpc>
              <a:buFont typeface="Symbol" panose="05050102010706020507" pitchFamily="18" charset="2"/>
              <a:buNone/>
              <a:tabLst>
                <a:tab pos="7772400" algn="r"/>
              </a:tabLst>
            </a:pPr>
            <a:r>
              <a:rPr lang="en-US" altLang="en-US" sz="2200" b="1" dirty="0"/>
              <a:t>Sam’s Annual Salary:	$35,000</a:t>
            </a:r>
          </a:p>
          <a:p>
            <a:pPr marL="0" indent="0" eaLnBrk="1" hangingPunct="1">
              <a:lnSpc>
                <a:spcPct val="90000"/>
              </a:lnSpc>
              <a:buFont typeface="Symbol" panose="05050102010706020507" pitchFamily="18" charset="2"/>
              <a:buNone/>
              <a:tabLst>
                <a:tab pos="7772400" algn="r"/>
              </a:tabLst>
            </a:pPr>
            <a:r>
              <a:rPr lang="en-US" altLang="en-US" sz="2200" b="1" dirty="0"/>
              <a:t>Out-of-Pocket Medical Expenses:	$  1,000/year</a:t>
            </a:r>
          </a:p>
          <a:p>
            <a:pPr marL="0" indent="0" eaLnBrk="1" hangingPunct="1">
              <a:lnSpc>
                <a:spcPct val="90000"/>
              </a:lnSpc>
              <a:buFont typeface="Symbol" panose="05050102010706020507" pitchFamily="18" charset="2"/>
              <a:buNone/>
              <a:tabLst>
                <a:tab pos="7772400" algn="r"/>
              </a:tabLst>
            </a:pPr>
            <a:r>
              <a:rPr lang="en-US" altLang="en-US" sz="2200" b="1" dirty="0"/>
              <a:t>Out-of-Pocket Dependent Care Expenses:	$  1,500/year</a:t>
            </a:r>
          </a:p>
        </p:txBody>
      </p:sp>
      <p:sp>
        <p:nvSpPr>
          <p:cNvPr id="13316" name="Rectangle 4"/>
          <p:cNvSpPr>
            <a:spLocks noChangeArrowheads="1"/>
          </p:cNvSpPr>
          <p:nvPr/>
        </p:nvSpPr>
        <p:spPr bwMode="auto">
          <a:xfrm>
            <a:off x="577850" y="2992438"/>
            <a:ext cx="7961313" cy="2616101"/>
          </a:xfrm>
          <a:prstGeom prst="rect">
            <a:avLst/>
          </a:prstGeom>
          <a:solidFill>
            <a:schemeClr val="tx1">
              <a:lumMod val="65000"/>
              <a:lumOff val="35000"/>
            </a:schemeClr>
          </a:solidFill>
          <a:ln>
            <a:noFill/>
          </a:ln>
          <a:effectLst/>
        </p:spPr>
        <p:txBody>
          <a:bodyPr>
            <a:spAutoFit/>
          </a:bodyPr>
          <a:lstStyle>
            <a:lvl1pPr>
              <a:spcBef>
                <a:spcPct val="20000"/>
              </a:spcBef>
              <a:buClr>
                <a:srgbClr val="5F9AC2"/>
              </a:buClr>
              <a:buChar char="•"/>
              <a:tabLst>
                <a:tab pos="114300" algn="l"/>
                <a:tab pos="4114800" algn="l"/>
                <a:tab pos="4292600" algn="l"/>
                <a:tab pos="5543550" algn="r"/>
                <a:tab pos="6286500" algn="l"/>
                <a:tab pos="6400800" algn="l"/>
                <a:tab pos="6515100" algn="l"/>
                <a:tab pos="7543800" algn="r"/>
              </a:tabLst>
              <a:defRPr sz="2800">
                <a:solidFill>
                  <a:schemeClr val="tx1"/>
                </a:solidFill>
                <a:latin typeface="Calibri" panose="020F0502020204030204" pitchFamily="34" charset="0"/>
              </a:defRPr>
            </a:lvl1pPr>
            <a:lvl2pPr marL="742950" indent="-285750">
              <a:spcBef>
                <a:spcPct val="20000"/>
              </a:spcBef>
              <a:buChar char="–"/>
              <a:tabLst>
                <a:tab pos="114300" algn="l"/>
                <a:tab pos="4114800" algn="l"/>
                <a:tab pos="4292600" algn="l"/>
                <a:tab pos="5543550" algn="r"/>
                <a:tab pos="6286500" algn="l"/>
                <a:tab pos="6400800" algn="l"/>
                <a:tab pos="6515100" algn="l"/>
                <a:tab pos="7543800" algn="r"/>
              </a:tabLst>
              <a:defRPr sz="2400">
                <a:solidFill>
                  <a:schemeClr val="tx1"/>
                </a:solidFill>
                <a:latin typeface="Calibri" panose="020F0502020204030204" pitchFamily="34" charset="0"/>
              </a:defRPr>
            </a:lvl2pPr>
            <a:lvl3pPr marL="1143000" indent="-228600">
              <a:spcBef>
                <a:spcPct val="20000"/>
              </a:spcBef>
              <a:buChar char="•"/>
              <a:tabLst>
                <a:tab pos="114300" algn="l"/>
                <a:tab pos="4114800" algn="l"/>
                <a:tab pos="4292600" algn="l"/>
                <a:tab pos="5543550" algn="r"/>
                <a:tab pos="6286500" algn="l"/>
                <a:tab pos="6400800" algn="l"/>
                <a:tab pos="6515100" algn="l"/>
                <a:tab pos="7543800" algn="r"/>
              </a:tabLst>
              <a:defRPr sz="2000">
                <a:solidFill>
                  <a:schemeClr val="tx1"/>
                </a:solidFill>
                <a:latin typeface="Calibri" panose="020F0502020204030204" pitchFamily="34" charset="0"/>
              </a:defRPr>
            </a:lvl3pPr>
            <a:lvl4pPr marL="1600200" indent="-228600">
              <a:spcBef>
                <a:spcPct val="20000"/>
              </a:spcBef>
              <a:buChar char="–"/>
              <a:tabLst>
                <a:tab pos="114300" algn="l"/>
                <a:tab pos="4114800" algn="l"/>
                <a:tab pos="4292600" algn="l"/>
                <a:tab pos="5543550" algn="r"/>
                <a:tab pos="6286500" algn="l"/>
                <a:tab pos="6400800" algn="l"/>
                <a:tab pos="6515100" algn="l"/>
                <a:tab pos="7543800" algn="r"/>
              </a:tabLst>
              <a:defRPr sz="2000">
                <a:solidFill>
                  <a:schemeClr val="tx1"/>
                </a:solidFill>
                <a:latin typeface="Calibri" panose="020F0502020204030204" pitchFamily="34" charset="0"/>
              </a:defRPr>
            </a:lvl4pPr>
            <a:lvl5pPr marL="2057400" indent="-228600">
              <a:spcBef>
                <a:spcPct val="20000"/>
              </a:spcBef>
              <a:buChar char="»"/>
              <a:tabLst>
                <a:tab pos="114300" algn="l"/>
                <a:tab pos="4114800" algn="l"/>
                <a:tab pos="4292600" algn="l"/>
                <a:tab pos="5543550" algn="r"/>
                <a:tab pos="6286500" algn="l"/>
                <a:tab pos="6400800" algn="l"/>
                <a:tab pos="6515100" algn="l"/>
                <a:tab pos="7543800"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tabLst>
                <a:tab pos="114300" algn="l"/>
                <a:tab pos="4114800" algn="l"/>
                <a:tab pos="4292600" algn="l"/>
                <a:tab pos="5543550" algn="r"/>
                <a:tab pos="6286500" algn="l"/>
                <a:tab pos="6400800" algn="l"/>
                <a:tab pos="6515100" algn="l"/>
                <a:tab pos="7543800"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tabLst>
                <a:tab pos="114300" algn="l"/>
                <a:tab pos="4114800" algn="l"/>
                <a:tab pos="4292600" algn="l"/>
                <a:tab pos="5543550" algn="r"/>
                <a:tab pos="6286500" algn="l"/>
                <a:tab pos="6400800" algn="l"/>
                <a:tab pos="6515100" algn="l"/>
                <a:tab pos="7543800"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tabLst>
                <a:tab pos="114300" algn="l"/>
                <a:tab pos="4114800" algn="l"/>
                <a:tab pos="4292600" algn="l"/>
                <a:tab pos="5543550" algn="r"/>
                <a:tab pos="6286500" algn="l"/>
                <a:tab pos="6400800" algn="l"/>
                <a:tab pos="6515100" algn="l"/>
                <a:tab pos="7543800"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tabLst>
                <a:tab pos="114300" algn="l"/>
                <a:tab pos="4114800" algn="l"/>
                <a:tab pos="4292600" algn="l"/>
                <a:tab pos="5543550" algn="r"/>
                <a:tab pos="6286500" algn="l"/>
                <a:tab pos="6400800" algn="l"/>
                <a:tab pos="6515100" algn="l"/>
                <a:tab pos="7543800" algn="r"/>
              </a:tabLst>
              <a:defRPr sz="2000">
                <a:solidFill>
                  <a:schemeClr val="tx1"/>
                </a:solidFill>
                <a:latin typeface="Calibri" panose="020F0502020204030204" pitchFamily="34" charset="0"/>
              </a:defRPr>
            </a:lvl9pPr>
          </a:lstStyle>
          <a:p>
            <a:pPr>
              <a:spcBef>
                <a:spcPct val="0"/>
              </a:spcBef>
              <a:buClrTx/>
              <a:buFontTx/>
              <a:buNone/>
              <a:tabLst>
                <a:tab pos="114300" algn="l"/>
                <a:tab pos="4114800" algn="l"/>
                <a:tab pos="4292600" algn="l"/>
                <a:tab pos="5543550" algn="r"/>
                <a:tab pos="6286500" algn="l"/>
                <a:tab pos="6400800" algn="l"/>
                <a:tab pos="6515100" algn="l"/>
                <a:tab pos="7539038" algn="r"/>
              </a:tabLst>
            </a:pPr>
            <a:r>
              <a:rPr lang="en-US" altLang="en-US" sz="2400" dirty="0">
                <a:solidFill>
                  <a:srgbClr val="FA5F12"/>
                </a:solidFill>
              </a:rPr>
              <a:t>	</a:t>
            </a:r>
            <a:r>
              <a:rPr lang="en-US" altLang="en-US" sz="2000" dirty="0">
                <a:solidFill>
                  <a:srgbClr val="FA5F12"/>
                </a:solidFill>
              </a:rPr>
              <a:t>		</a:t>
            </a:r>
            <a:r>
              <a:rPr lang="en-US" altLang="en-US" sz="2200" u="sng" dirty="0">
                <a:solidFill>
                  <a:schemeClr val="bg1"/>
                </a:solidFill>
              </a:rPr>
              <a:t>No FSA	</a:t>
            </a:r>
            <a:r>
              <a:rPr lang="en-US" altLang="en-US" sz="2200" dirty="0">
                <a:solidFill>
                  <a:schemeClr val="bg1"/>
                </a:solidFill>
              </a:rPr>
              <a:t>	</a:t>
            </a:r>
            <a:r>
              <a:rPr lang="en-US" altLang="en-US" sz="2200" u="sng" dirty="0">
                <a:solidFill>
                  <a:srgbClr val="71CEA7"/>
                </a:solidFill>
              </a:rPr>
              <a:t>With</a:t>
            </a:r>
            <a:r>
              <a:rPr lang="en-US" altLang="en-US" sz="2200" i="1" u="sng" dirty="0">
                <a:solidFill>
                  <a:srgbClr val="71CEA7"/>
                </a:solidFill>
              </a:rPr>
              <a:t> </a:t>
            </a:r>
            <a:r>
              <a:rPr lang="en-US" altLang="en-US" sz="2200" u="sng" dirty="0">
                <a:solidFill>
                  <a:srgbClr val="71CEA7"/>
                </a:solidFill>
              </a:rPr>
              <a:t>FSA	</a:t>
            </a:r>
          </a:p>
          <a:p>
            <a:pPr>
              <a:spcBef>
                <a:spcPct val="0"/>
              </a:spcBef>
              <a:buClrTx/>
              <a:buFontTx/>
              <a:buNone/>
            </a:pPr>
            <a:r>
              <a:rPr lang="en-US" altLang="en-US" sz="2000" dirty="0">
                <a:solidFill>
                  <a:schemeClr val="bg1"/>
                </a:solidFill>
              </a:rPr>
              <a:t>	</a:t>
            </a:r>
            <a:r>
              <a:rPr lang="en-US" altLang="en-US" sz="1900" dirty="0">
                <a:solidFill>
                  <a:schemeClr val="bg1"/>
                </a:solidFill>
              </a:rPr>
              <a:t>Gross Pay		$	35,000		$	35,000</a:t>
            </a:r>
          </a:p>
          <a:p>
            <a:pPr>
              <a:spcBef>
                <a:spcPct val="0"/>
              </a:spcBef>
              <a:buClrTx/>
              <a:buFontTx/>
              <a:buNone/>
            </a:pPr>
            <a:r>
              <a:rPr lang="en-US" altLang="en-US" sz="1900" dirty="0">
                <a:solidFill>
                  <a:schemeClr val="bg1"/>
                </a:solidFill>
              </a:rPr>
              <a:t>	</a:t>
            </a:r>
            <a:r>
              <a:rPr lang="en-US" altLang="en-US" sz="1900" dirty="0">
                <a:solidFill>
                  <a:srgbClr val="71CEA7"/>
                </a:solidFill>
              </a:rPr>
              <a:t>FSA Contribution (health &amp; dep care)</a:t>
            </a:r>
            <a:r>
              <a:rPr lang="en-US" altLang="en-US" sz="1900" dirty="0">
                <a:solidFill>
                  <a:schemeClr val="bg1"/>
                </a:solidFill>
              </a:rPr>
              <a:t>	-	$	0	</a:t>
            </a:r>
            <a:r>
              <a:rPr lang="en-US" altLang="en-US" sz="1900" dirty="0">
                <a:solidFill>
                  <a:srgbClr val="71CEA7"/>
                </a:solidFill>
              </a:rPr>
              <a:t>-	$	2,500</a:t>
            </a:r>
          </a:p>
          <a:p>
            <a:pPr>
              <a:spcBef>
                <a:spcPct val="0"/>
              </a:spcBef>
              <a:buClrTx/>
              <a:buFontTx/>
              <a:buNone/>
            </a:pPr>
            <a:r>
              <a:rPr lang="en-US" altLang="en-US" sz="1900" dirty="0">
                <a:solidFill>
                  <a:schemeClr val="bg1"/>
                </a:solidFill>
              </a:rPr>
              <a:t>	</a:t>
            </a:r>
            <a:r>
              <a:rPr lang="en-US" altLang="en-US" sz="1900" b="1" u="sng" dirty="0">
                <a:solidFill>
                  <a:schemeClr val="bg1"/>
                </a:solidFill>
              </a:rPr>
              <a:t>Taxable Income		$	35,000</a:t>
            </a:r>
            <a:r>
              <a:rPr lang="en-US" altLang="en-US" sz="1900" b="1" dirty="0">
                <a:solidFill>
                  <a:schemeClr val="bg1"/>
                </a:solidFill>
              </a:rPr>
              <a:t>	</a:t>
            </a:r>
            <a:r>
              <a:rPr lang="en-US" altLang="en-US" sz="1900" b="1" u="sng" dirty="0">
                <a:solidFill>
                  <a:schemeClr val="bg1"/>
                </a:solidFill>
              </a:rPr>
              <a:t>	$	32,500</a:t>
            </a:r>
          </a:p>
          <a:p>
            <a:pPr>
              <a:spcBef>
                <a:spcPct val="0"/>
              </a:spcBef>
              <a:buClrTx/>
              <a:buFontTx/>
              <a:buNone/>
            </a:pPr>
            <a:r>
              <a:rPr lang="en-US" altLang="en-US" sz="1900" dirty="0">
                <a:solidFill>
                  <a:schemeClr val="bg1"/>
                </a:solidFill>
              </a:rPr>
              <a:t>	Taxes (Fed, State, FICA) @ 25%	- 	$	8,750	- $	8,125</a:t>
            </a:r>
          </a:p>
          <a:p>
            <a:pPr>
              <a:spcBef>
                <a:spcPct val="0"/>
              </a:spcBef>
              <a:buClrTx/>
              <a:buFontTx/>
              <a:buNone/>
            </a:pPr>
            <a:r>
              <a:rPr lang="en-US" altLang="en-US" sz="1900" dirty="0">
                <a:solidFill>
                  <a:schemeClr val="bg1"/>
                </a:solidFill>
              </a:rPr>
              <a:t>	Out-of-Pocket Expenses    	- 	$	2,500	-	$	2,500</a:t>
            </a:r>
          </a:p>
          <a:p>
            <a:pPr>
              <a:spcBef>
                <a:spcPct val="0"/>
              </a:spcBef>
              <a:buClrTx/>
              <a:buFontTx/>
              <a:buNone/>
            </a:pPr>
            <a:r>
              <a:rPr lang="en-US" altLang="en-US" sz="1900" dirty="0">
                <a:solidFill>
                  <a:schemeClr val="bg1"/>
                </a:solidFill>
              </a:rPr>
              <a:t>	</a:t>
            </a:r>
            <a:r>
              <a:rPr lang="en-US" altLang="en-US" sz="1900" u="sng" dirty="0">
                <a:solidFill>
                  <a:srgbClr val="71CEA7"/>
                </a:solidFill>
              </a:rPr>
              <a:t>Reimbursement from FSA</a:t>
            </a:r>
            <a:r>
              <a:rPr lang="en-US" altLang="en-US" sz="1900" u="sng" dirty="0">
                <a:solidFill>
                  <a:schemeClr val="bg1"/>
                </a:solidFill>
              </a:rPr>
              <a:t>	+	$	0</a:t>
            </a:r>
            <a:r>
              <a:rPr lang="en-US" altLang="en-US" sz="1900" dirty="0">
                <a:solidFill>
                  <a:schemeClr val="bg1"/>
                </a:solidFill>
              </a:rPr>
              <a:t>	</a:t>
            </a:r>
            <a:r>
              <a:rPr lang="en-US" altLang="en-US" sz="1900" u="sng" dirty="0">
                <a:solidFill>
                  <a:srgbClr val="71CEA7"/>
                </a:solidFill>
              </a:rPr>
              <a:t>+$	2,500</a:t>
            </a:r>
            <a:endParaRPr lang="en-US" altLang="en-US" sz="2000" dirty="0">
              <a:solidFill>
                <a:schemeClr val="bg1"/>
              </a:solidFill>
            </a:endParaRPr>
          </a:p>
          <a:p>
            <a:pPr>
              <a:spcBef>
                <a:spcPct val="0"/>
              </a:spcBef>
              <a:buClrTx/>
              <a:buFontTx/>
              <a:buNone/>
            </a:pPr>
            <a:r>
              <a:rPr lang="en-US" altLang="en-US" sz="2200" b="1" dirty="0">
                <a:solidFill>
                  <a:schemeClr val="bg1"/>
                </a:solidFill>
              </a:rPr>
              <a:t>	Take-Home Pay		$	23,750		$	24,375</a:t>
            </a:r>
            <a:endParaRPr lang="en-US" altLang="en-US" sz="2400" dirty="0">
              <a:solidFill>
                <a:schemeClr val="bg1"/>
              </a:solidFill>
            </a:endParaRPr>
          </a:p>
        </p:txBody>
      </p:sp>
      <p:sp>
        <p:nvSpPr>
          <p:cNvPr id="246789" name="Rectangle 5"/>
          <p:cNvSpPr>
            <a:spLocks noChangeArrowheads="1"/>
          </p:cNvSpPr>
          <p:nvPr/>
        </p:nvSpPr>
        <p:spPr bwMode="auto">
          <a:xfrm>
            <a:off x="0" y="5494222"/>
            <a:ext cx="9067800" cy="65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30000"/>
              </a:lnSpc>
              <a:defRPr/>
            </a:pPr>
            <a:r>
              <a:rPr lang="en-US" altLang="en-US" sz="2800" b="1" i="1" dirty="0">
                <a:solidFill>
                  <a:srgbClr val="00826A"/>
                </a:solidFill>
                <a:latin typeface="+mn-lt"/>
              </a:rPr>
              <a:t>Sam saves $625 per year!</a:t>
            </a:r>
          </a:p>
        </p:txBody>
      </p:sp>
      <p:grpSp>
        <p:nvGrpSpPr>
          <p:cNvPr id="4" name="Group 3">
            <a:extLst>
              <a:ext uri="{FF2B5EF4-FFF2-40B4-BE49-F238E27FC236}">
                <a16:creationId xmlns:a16="http://schemas.microsoft.com/office/drawing/2014/main" id="{4B3E2888-C484-4CB5-B72C-F34E05771D3D}"/>
              </a:ext>
            </a:extLst>
          </p:cNvPr>
          <p:cNvGrpSpPr/>
          <p:nvPr/>
        </p:nvGrpSpPr>
        <p:grpSpPr>
          <a:xfrm>
            <a:off x="5410200" y="2609551"/>
            <a:ext cx="533400" cy="457200"/>
            <a:chOff x="5905500" y="1295400"/>
            <a:chExt cx="533400" cy="457200"/>
          </a:xfrm>
        </p:grpSpPr>
        <p:sp>
          <p:nvSpPr>
            <p:cNvPr id="3" name="Oval 2">
              <a:extLst>
                <a:ext uri="{FF2B5EF4-FFF2-40B4-BE49-F238E27FC236}">
                  <a16:creationId xmlns:a16="http://schemas.microsoft.com/office/drawing/2014/main" id="{EB605905-4686-4DB9-B8B3-DA315E73F74B}"/>
                </a:ext>
              </a:extLst>
            </p:cNvPr>
            <p:cNvSpPr/>
            <p:nvPr/>
          </p:nvSpPr>
          <p:spPr>
            <a:xfrm>
              <a:off x="5943600" y="1295400"/>
              <a:ext cx="457200" cy="457200"/>
            </a:xfrm>
            <a:prstGeom prst="ellipse">
              <a:avLst/>
            </a:prstGeom>
            <a:solidFill>
              <a:srgbClr val="008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3714DC7-3A0D-4991-B16F-4A1E06E3DBFD}"/>
                </a:ext>
              </a:extLst>
            </p:cNvPr>
            <p:cNvSpPr txBox="1"/>
            <p:nvPr/>
          </p:nvSpPr>
          <p:spPr>
            <a:xfrm>
              <a:off x="5905500" y="1339334"/>
              <a:ext cx="533400" cy="369332"/>
            </a:xfrm>
            <a:prstGeom prst="rect">
              <a:avLst/>
            </a:prstGeom>
            <a:noFill/>
          </p:spPr>
          <p:txBody>
            <a:bodyPr wrap="square" rtlCol="0">
              <a:spAutoFit/>
            </a:bodyPr>
            <a:lstStyle/>
            <a:p>
              <a:pPr algn="ctr"/>
              <a:r>
                <a:rPr lang="en-US" dirty="0">
                  <a:solidFill>
                    <a:schemeClr val="bg1"/>
                  </a:solidFill>
                </a:rPr>
                <a:t>1</a:t>
              </a:r>
            </a:p>
          </p:txBody>
        </p:sp>
      </p:grpSp>
      <p:grpSp>
        <p:nvGrpSpPr>
          <p:cNvPr id="9" name="Group 8">
            <a:extLst>
              <a:ext uri="{FF2B5EF4-FFF2-40B4-BE49-F238E27FC236}">
                <a16:creationId xmlns:a16="http://schemas.microsoft.com/office/drawing/2014/main" id="{DC6221C0-A5E0-4193-97DF-D4A1945EAD84}"/>
              </a:ext>
            </a:extLst>
          </p:cNvPr>
          <p:cNvGrpSpPr/>
          <p:nvPr/>
        </p:nvGrpSpPr>
        <p:grpSpPr>
          <a:xfrm>
            <a:off x="7239000" y="2609560"/>
            <a:ext cx="533400" cy="457200"/>
            <a:chOff x="5905500" y="1295400"/>
            <a:chExt cx="533400" cy="457200"/>
          </a:xfrm>
        </p:grpSpPr>
        <p:sp>
          <p:nvSpPr>
            <p:cNvPr id="10" name="Oval 9">
              <a:extLst>
                <a:ext uri="{FF2B5EF4-FFF2-40B4-BE49-F238E27FC236}">
                  <a16:creationId xmlns:a16="http://schemas.microsoft.com/office/drawing/2014/main" id="{63DF833A-3335-448A-94B0-313E4283A6FE}"/>
                </a:ext>
              </a:extLst>
            </p:cNvPr>
            <p:cNvSpPr/>
            <p:nvPr/>
          </p:nvSpPr>
          <p:spPr>
            <a:xfrm>
              <a:off x="5943600" y="1295400"/>
              <a:ext cx="457200" cy="457200"/>
            </a:xfrm>
            <a:prstGeom prst="ellipse">
              <a:avLst/>
            </a:prstGeom>
            <a:solidFill>
              <a:srgbClr val="008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EE0F7A8-2822-4ED1-A2D8-1C6112AD521C}"/>
                </a:ext>
              </a:extLst>
            </p:cNvPr>
            <p:cNvSpPr txBox="1"/>
            <p:nvPr/>
          </p:nvSpPr>
          <p:spPr>
            <a:xfrm>
              <a:off x="5905500" y="1339334"/>
              <a:ext cx="533400" cy="369332"/>
            </a:xfrm>
            <a:prstGeom prst="rect">
              <a:avLst/>
            </a:prstGeom>
            <a:noFill/>
          </p:spPr>
          <p:txBody>
            <a:bodyPr wrap="square" rtlCol="0">
              <a:spAutoFit/>
            </a:bodyPr>
            <a:lstStyle/>
            <a:p>
              <a:pPr algn="ctr"/>
              <a:r>
                <a:rPr lang="en-US" dirty="0">
                  <a:solidFill>
                    <a:schemeClr val="bg1"/>
                  </a:solidFill>
                </a:rPr>
                <a:t>2</a:t>
              </a:r>
            </a:p>
          </p:txBody>
        </p:sp>
      </p:grpSp>
      <p:sp>
        <p:nvSpPr>
          <p:cNvPr id="5" name="Oval 4">
            <a:extLst>
              <a:ext uri="{FF2B5EF4-FFF2-40B4-BE49-F238E27FC236}">
                <a16:creationId xmlns:a16="http://schemas.microsoft.com/office/drawing/2014/main" id="{66213228-93ED-40DF-92A6-EB991D52E7A4}"/>
              </a:ext>
            </a:extLst>
          </p:cNvPr>
          <p:cNvSpPr/>
          <p:nvPr/>
        </p:nvSpPr>
        <p:spPr>
          <a:xfrm>
            <a:off x="6858000" y="5105400"/>
            <a:ext cx="1681163" cy="5031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38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316">
                                            <p:txEl>
                                              <p:pRg st="2" end="2"/>
                                            </p:txEl>
                                          </p:spTgt>
                                        </p:tgtEl>
                                        <p:attrNameLst>
                                          <p:attrName>style.visibility</p:attrName>
                                        </p:attrNameLst>
                                      </p:cBhvr>
                                      <p:to>
                                        <p:strVal val="visible"/>
                                      </p:to>
                                    </p:set>
                                    <p:animEffect transition="in" filter="wipe(left)">
                                      <p:cBhvr>
                                        <p:cTn id="7" dur="1000"/>
                                        <p:tgtEl>
                                          <p:spTgt spid="133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316">
                                            <p:txEl>
                                              <p:pRg st="3" end="3"/>
                                            </p:txEl>
                                          </p:spTgt>
                                        </p:tgtEl>
                                        <p:attrNameLst>
                                          <p:attrName>style.visibility</p:attrName>
                                        </p:attrNameLst>
                                      </p:cBhvr>
                                      <p:to>
                                        <p:strVal val="visible"/>
                                      </p:to>
                                    </p:set>
                                    <p:animEffect transition="in" filter="wipe(left)">
                                      <p:cBhvr>
                                        <p:cTn id="12" dur="1000"/>
                                        <p:tgtEl>
                                          <p:spTgt spid="133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316">
                                            <p:txEl>
                                              <p:pRg st="4" end="4"/>
                                            </p:txEl>
                                          </p:spTgt>
                                        </p:tgtEl>
                                        <p:attrNameLst>
                                          <p:attrName>style.visibility</p:attrName>
                                        </p:attrNameLst>
                                      </p:cBhvr>
                                      <p:to>
                                        <p:strVal val="visible"/>
                                      </p:to>
                                    </p:set>
                                    <p:animEffect transition="in" filter="wipe(left)">
                                      <p:cBhvr>
                                        <p:cTn id="17" dur="1000"/>
                                        <p:tgtEl>
                                          <p:spTgt spid="133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316">
                                            <p:txEl>
                                              <p:pRg st="5" end="5"/>
                                            </p:txEl>
                                          </p:spTgt>
                                        </p:tgtEl>
                                        <p:attrNameLst>
                                          <p:attrName>style.visibility</p:attrName>
                                        </p:attrNameLst>
                                      </p:cBhvr>
                                      <p:to>
                                        <p:strVal val="visible"/>
                                      </p:to>
                                    </p:set>
                                    <p:animEffect transition="in" filter="wipe(left)">
                                      <p:cBhvr>
                                        <p:cTn id="22" dur="1000"/>
                                        <p:tgtEl>
                                          <p:spTgt spid="1331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316">
                                            <p:txEl>
                                              <p:pRg st="6" end="6"/>
                                            </p:txEl>
                                          </p:spTgt>
                                        </p:tgtEl>
                                        <p:attrNameLst>
                                          <p:attrName>style.visibility</p:attrName>
                                        </p:attrNameLst>
                                      </p:cBhvr>
                                      <p:to>
                                        <p:strVal val="visible"/>
                                      </p:to>
                                    </p:set>
                                    <p:animEffect transition="in" filter="wipe(left)">
                                      <p:cBhvr>
                                        <p:cTn id="27" dur="1000"/>
                                        <p:tgtEl>
                                          <p:spTgt spid="1331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316">
                                            <p:txEl>
                                              <p:pRg st="7" end="7"/>
                                            </p:txEl>
                                          </p:spTgt>
                                        </p:tgtEl>
                                        <p:attrNameLst>
                                          <p:attrName>style.visibility</p:attrName>
                                        </p:attrNameLst>
                                      </p:cBhvr>
                                      <p:to>
                                        <p:strVal val="visible"/>
                                      </p:to>
                                    </p:set>
                                    <p:animEffect transition="in" filter="wipe(left)">
                                      <p:cBhvr>
                                        <p:cTn id="32" dur="1000"/>
                                        <p:tgtEl>
                                          <p:spTgt spid="13316">
                                            <p:txEl>
                                              <p:pRg st="7" end="7"/>
                                            </p:txEl>
                                          </p:spTgt>
                                        </p:tgtEl>
                                      </p:cBhvr>
                                    </p:animEffect>
                                  </p:childTnLst>
                                </p:cTn>
                              </p:par>
                            </p:childTnLst>
                          </p:cTn>
                        </p:par>
                        <p:par>
                          <p:cTn id="33" fill="hold">
                            <p:stCondLst>
                              <p:cond delay="1000"/>
                            </p:stCondLst>
                            <p:childTnLst>
                              <p:par>
                                <p:cTn id="34" presetID="21" presetClass="entr" presetSubtype="1"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heel(1)">
                                      <p:cBhvr>
                                        <p:cTn id="36" dur="1000"/>
                                        <p:tgtEl>
                                          <p:spTgt spid="5"/>
                                        </p:tgtEl>
                                      </p:cBhvr>
                                    </p:animEffect>
                                  </p:childTnLst>
                                </p:cTn>
                              </p:par>
                            </p:childTnLst>
                          </p:cTn>
                        </p:par>
                        <p:par>
                          <p:cTn id="37" fill="hold">
                            <p:stCondLst>
                              <p:cond delay="2000"/>
                            </p:stCondLst>
                            <p:childTnLst>
                              <p:par>
                                <p:cTn id="38" presetID="47" presetClass="entr" presetSubtype="0" fill="hold" grpId="0" nodeType="afterEffect">
                                  <p:stCondLst>
                                    <p:cond delay="500"/>
                                  </p:stCondLst>
                                  <p:childTnLst>
                                    <p:set>
                                      <p:cBhvr>
                                        <p:cTn id="39" dur="1" fill="hold">
                                          <p:stCondLst>
                                            <p:cond delay="0"/>
                                          </p:stCondLst>
                                        </p:cTn>
                                        <p:tgtEl>
                                          <p:spTgt spid="246789"/>
                                        </p:tgtEl>
                                        <p:attrNameLst>
                                          <p:attrName>style.visibility</p:attrName>
                                        </p:attrNameLst>
                                      </p:cBhvr>
                                      <p:to>
                                        <p:strVal val="visible"/>
                                      </p:to>
                                    </p:set>
                                    <p:animEffect transition="in" filter="fade">
                                      <p:cBhvr>
                                        <p:cTn id="40" dur="1000"/>
                                        <p:tgtEl>
                                          <p:spTgt spid="246789"/>
                                        </p:tgtEl>
                                      </p:cBhvr>
                                    </p:animEffect>
                                    <p:anim calcmode="lin" valueType="num">
                                      <p:cBhvr>
                                        <p:cTn id="41" dur="1000" fill="hold"/>
                                        <p:tgtEl>
                                          <p:spTgt spid="246789"/>
                                        </p:tgtEl>
                                        <p:attrNameLst>
                                          <p:attrName>ppt_x</p:attrName>
                                        </p:attrNameLst>
                                      </p:cBhvr>
                                      <p:tavLst>
                                        <p:tav tm="0">
                                          <p:val>
                                            <p:strVal val="#ppt_x"/>
                                          </p:val>
                                        </p:tav>
                                        <p:tav tm="100000">
                                          <p:val>
                                            <p:strVal val="#ppt_x"/>
                                          </p:val>
                                        </p:tav>
                                      </p:tavLst>
                                    </p:anim>
                                    <p:anim calcmode="lin" valueType="num">
                                      <p:cBhvr>
                                        <p:cTn id="42" dur="1000" fill="hold"/>
                                        <p:tgtEl>
                                          <p:spTgt spid="2467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9"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Healthcare FSA</a:t>
            </a:r>
          </a:p>
        </p:txBody>
      </p:sp>
      <p:sp>
        <p:nvSpPr>
          <p:cNvPr id="6" name="Content Placeholder 5"/>
          <p:cNvSpPr>
            <a:spLocks noGrp="1"/>
          </p:cNvSpPr>
          <p:nvPr>
            <p:ph idx="1"/>
          </p:nvPr>
        </p:nvSpPr>
        <p:spPr>
          <a:xfrm>
            <a:off x="533400" y="1469518"/>
            <a:ext cx="8153400" cy="4702682"/>
          </a:xfrm>
        </p:spPr>
        <p:txBody>
          <a:bodyPr>
            <a:normAutofit/>
          </a:bodyPr>
          <a:lstStyle/>
          <a:p>
            <a:pPr marL="0" indent="0" eaLnBrk="1" hangingPunct="1">
              <a:spcBef>
                <a:spcPts val="600"/>
              </a:spcBef>
              <a:buNone/>
              <a:defRPr/>
            </a:pPr>
            <a:r>
              <a:rPr lang="en-US" sz="2400" b="1" i="1" dirty="0">
                <a:solidFill>
                  <a:srgbClr val="00826A"/>
                </a:solidFill>
              </a:rPr>
              <a:t>With rising healthcare costs, every penny counts!</a:t>
            </a:r>
          </a:p>
          <a:p>
            <a:pPr eaLnBrk="1" hangingPunct="1">
              <a:spcBef>
                <a:spcPts val="600"/>
              </a:spcBef>
              <a:buFont typeface="Arial" panose="020B0604020202020204" pitchFamily="34" charset="0"/>
              <a:buChar char="•"/>
              <a:defRPr/>
            </a:pPr>
            <a:r>
              <a:rPr lang="en-US" sz="2400" b="1" dirty="0"/>
              <a:t>Annual Election: </a:t>
            </a:r>
            <a:r>
              <a:rPr lang="en-US" sz="2400" dirty="0"/>
              <a:t>Set aside </a:t>
            </a:r>
            <a:r>
              <a:rPr lang="en-US" sz="2400" b="1" dirty="0"/>
              <a:t>pretax</a:t>
            </a:r>
            <a:r>
              <a:rPr lang="en-US" sz="2400" dirty="0"/>
              <a:t> dollars to be used toward eligible healthcare expenses throughout the Plan Year</a:t>
            </a:r>
          </a:p>
          <a:p>
            <a:pPr lvl="1" eaLnBrk="1" hangingPunct="1">
              <a:spcBef>
                <a:spcPts val="600"/>
              </a:spcBef>
              <a:buFont typeface="Arial" panose="020B0604020202020204" pitchFamily="34" charset="0"/>
              <a:buChar char="•"/>
              <a:defRPr/>
            </a:pPr>
            <a:r>
              <a:rPr lang="en-US" sz="2000" dirty="0"/>
              <a:t>Annual election must be within IRS maximum contribution limit</a:t>
            </a:r>
          </a:p>
          <a:p>
            <a:pPr lvl="1" eaLnBrk="1" hangingPunct="1">
              <a:spcBef>
                <a:spcPts val="600"/>
              </a:spcBef>
              <a:buFont typeface="Arial" panose="020B0604020202020204" pitchFamily="34" charset="0"/>
              <a:buChar char="•"/>
              <a:defRPr/>
            </a:pPr>
            <a:r>
              <a:rPr lang="en-US" altLang="en-US" sz="2000" dirty="0"/>
              <a:t>Applies to Employee (self), Spouse, and/or Dependents</a:t>
            </a:r>
          </a:p>
          <a:p>
            <a:pPr lvl="1" eaLnBrk="1" hangingPunct="1">
              <a:spcBef>
                <a:spcPts val="600"/>
              </a:spcBef>
              <a:buFont typeface="Arial" panose="020B0604020202020204" pitchFamily="34" charset="0"/>
              <a:buChar char="•"/>
              <a:defRPr/>
            </a:pPr>
            <a:r>
              <a:rPr lang="en-US" altLang="en-US" sz="2000" dirty="0"/>
              <a:t>Maximum Dependent Age: </a:t>
            </a:r>
            <a:r>
              <a:rPr lang="en-US" altLang="en-US" sz="2000" b="1" dirty="0"/>
              <a:t>26</a:t>
            </a:r>
            <a:endParaRPr lang="en-US" sz="2000" dirty="0"/>
          </a:p>
          <a:p>
            <a:pPr eaLnBrk="1" hangingPunct="1">
              <a:spcBef>
                <a:spcPts val="600"/>
              </a:spcBef>
              <a:buFont typeface="Arial" panose="020B0604020202020204" pitchFamily="34" charset="0"/>
              <a:buChar char="•"/>
              <a:defRPr/>
            </a:pPr>
            <a:r>
              <a:rPr lang="en-US" sz="2400" b="1" dirty="0"/>
              <a:t>100%</a:t>
            </a:r>
            <a:r>
              <a:rPr lang="en-US" sz="2400" dirty="0"/>
              <a:t> of annual election available on day one.</a:t>
            </a:r>
          </a:p>
          <a:p>
            <a:pPr eaLnBrk="1" hangingPunct="1">
              <a:spcBef>
                <a:spcPts val="600"/>
              </a:spcBef>
              <a:buFont typeface="Arial" panose="020B0604020202020204" pitchFamily="34" charset="0"/>
              <a:buChar char="•"/>
              <a:defRPr/>
            </a:pPr>
            <a:r>
              <a:rPr lang="en-US" sz="2400" b="1" dirty="0"/>
              <a:t>Use-it-or-Lose-it Rule </a:t>
            </a:r>
            <a:r>
              <a:rPr lang="en-US" sz="2400" dirty="0"/>
              <a:t>applies </a:t>
            </a:r>
          </a:p>
          <a:p>
            <a:pPr lvl="1" eaLnBrk="1" hangingPunct="1">
              <a:spcBef>
                <a:spcPts val="600"/>
              </a:spcBef>
              <a:buFont typeface="Arial" panose="020B0604020202020204" pitchFamily="34" charset="0"/>
              <a:buChar char="•"/>
              <a:defRPr/>
            </a:pPr>
            <a:endParaRPr lang="en-US" dirty="0"/>
          </a:p>
          <a:p>
            <a:pPr>
              <a:spcBef>
                <a:spcPts val="600"/>
              </a:spcBef>
            </a:pPr>
            <a:endParaRPr lang="en-US"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26338"/>
          <a:stretch/>
        </p:blipFill>
        <p:spPr>
          <a:xfrm>
            <a:off x="6400800" y="4392970"/>
            <a:ext cx="2255293" cy="14730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637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033" y="1524000"/>
            <a:ext cx="1658115" cy="1106792"/>
          </a:xfrm>
          <a:prstGeom prst="rect">
            <a:avLst/>
          </a:prstGeom>
          <a:ln>
            <a:noFill/>
          </a:ln>
          <a:effectLst>
            <a:outerShdw blurRad="292100" dist="139700" dir="2700000" algn="tl" rotWithShape="0">
              <a:srgbClr val="333333">
                <a:alpha val="65000"/>
              </a:srgbClr>
            </a:outerShdw>
          </a:effectLst>
        </p:spPr>
      </p:pic>
      <p:sp>
        <p:nvSpPr>
          <p:cNvPr id="15" name="Rectangle 4"/>
          <p:cNvSpPr txBox="1">
            <a:spLocks noChangeArrowheads="1"/>
          </p:cNvSpPr>
          <p:nvPr/>
        </p:nvSpPr>
        <p:spPr>
          <a:xfrm>
            <a:off x="423863" y="1590805"/>
            <a:ext cx="8219096" cy="3732757"/>
          </a:xfrm>
          <a:prstGeom prst="rect">
            <a:avLst/>
          </a:prstGeom>
        </p:spPr>
        <p:txBody>
          <a:bodyPr numCol="2"/>
          <a:lstStyle>
            <a:lvl1pPr marL="342900" indent="-342900" algn="ctr" rtl="0" eaLnBrk="0" fontAlgn="base" hangingPunct="0">
              <a:spcBef>
                <a:spcPct val="0"/>
              </a:spcBef>
              <a:spcAft>
                <a:spcPct val="0"/>
              </a:spcAft>
              <a:defRPr>
                <a:solidFill>
                  <a:schemeClr val="tx1"/>
                </a:solidFill>
                <a:latin typeface="+mn-lt"/>
                <a:ea typeface="MS PGothic" pitchFamily="34" charset="-128"/>
                <a:cs typeface="MS PGothic" charset="0"/>
                <a:sym typeface="Gill Sans" pitchFamily="-65" charset="0"/>
              </a:defRPr>
            </a:lvl1pPr>
            <a:lvl2pPr marL="742950" indent="-285750" algn="ctr" rtl="0" eaLnBrk="0" fontAlgn="base" hangingPunct="0">
              <a:spcBef>
                <a:spcPct val="0"/>
              </a:spcBef>
              <a:spcAft>
                <a:spcPct val="0"/>
              </a:spcAft>
              <a:defRPr>
                <a:solidFill>
                  <a:schemeClr val="tx1"/>
                </a:solidFill>
                <a:latin typeface="+mn-lt"/>
                <a:ea typeface="MS PGothic" pitchFamily="34" charset="-128"/>
                <a:cs typeface="MS PGothic" charset="0"/>
                <a:sym typeface="Gill Sans" pitchFamily="-65" charset="0"/>
              </a:defRPr>
            </a:lvl2pPr>
            <a:lvl3pPr marL="1143000" indent="-228600" algn="ctr" rtl="0" eaLnBrk="0" fontAlgn="base" hangingPunct="0">
              <a:spcBef>
                <a:spcPct val="0"/>
              </a:spcBef>
              <a:spcAft>
                <a:spcPct val="0"/>
              </a:spcAft>
              <a:defRPr>
                <a:solidFill>
                  <a:schemeClr val="tx1"/>
                </a:solidFill>
                <a:latin typeface="+mn-lt"/>
                <a:ea typeface="MS PGothic" pitchFamily="34" charset="-128"/>
                <a:cs typeface="MS PGothic" charset="0"/>
                <a:sym typeface="Gill Sans" pitchFamily="-65" charset="0"/>
              </a:defRPr>
            </a:lvl3pPr>
            <a:lvl4pPr marL="1600200" indent="-228600" algn="ctr" rtl="0" eaLnBrk="0" fontAlgn="base" hangingPunct="0">
              <a:spcBef>
                <a:spcPct val="0"/>
              </a:spcBef>
              <a:spcAft>
                <a:spcPct val="0"/>
              </a:spcAft>
              <a:defRPr>
                <a:solidFill>
                  <a:schemeClr val="tx1"/>
                </a:solidFill>
                <a:latin typeface="+mn-lt"/>
                <a:ea typeface="MS PGothic" pitchFamily="34" charset="-128"/>
                <a:cs typeface="MS PGothic" charset="0"/>
                <a:sym typeface="Gill Sans" pitchFamily="-65" charset="0"/>
              </a:defRPr>
            </a:lvl4pPr>
            <a:lvl5pPr marL="2057400" indent="-228600" algn="ctr" rtl="0" eaLnBrk="0" fontAlgn="base" hangingPunct="0">
              <a:spcBef>
                <a:spcPct val="0"/>
              </a:spcBef>
              <a:spcAft>
                <a:spcPct val="0"/>
              </a:spcAft>
              <a:defRPr>
                <a:solidFill>
                  <a:schemeClr val="tx1"/>
                </a:solidFill>
                <a:latin typeface="+mn-lt"/>
                <a:ea typeface="MS PGothic" pitchFamily="34" charset="-128"/>
                <a:cs typeface="MS PGothic" charset="0"/>
                <a:sym typeface="Gill Sans" pitchFamily="-65" charset="0"/>
              </a:defRPr>
            </a:lvl5pPr>
            <a:lvl6pPr marL="171450" algn="ctr" rtl="0" fontAlgn="base">
              <a:spcBef>
                <a:spcPct val="0"/>
              </a:spcBef>
              <a:spcAft>
                <a:spcPct val="0"/>
              </a:spcAft>
              <a:defRPr sz="1800">
                <a:solidFill>
                  <a:schemeClr val="tx1"/>
                </a:solidFill>
                <a:latin typeface="+mn-lt"/>
                <a:ea typeface="+mn-ea"/>
                <a:cs typeface="+mn-cs"/>
                <a:sym typeface="Gill Sans" charset="0"/>
              </a:defRPr>
            </a:lvl6pPr>
            <a:lvl7pPr marL="342900" algn="ctr" rtl="0" fontAlgn="base">
              <a:spcBef>
                <a:spcPct val="0"/>
              </a:spcBef>
              <a:spcAft>
                <a:spcPct val="0"/>
              </a:spcAft>
              <a:defRPr sz="1800">
                <a:solidFill>
                  <a:schemeClr val="tx1"/>
                </a:solidFill>
                <a:latin typeface="+mn-lt"/>
                <a:ea typeface="+mn-ea"/>
                <a:cs typeface="+mn-cs"/>
                <a:sym typeface="Gill Sans" charset="0"/>
              </a:defRPr>
            </a:lvl7pPr>
            <a:lvl8pPr marL="514350" algn="ctr" rtl="0" fontAlgn="base">
              <a:spcBef>
                <a:spcPct val="0"/>
              </a:spcBef>
              <a:spcAft>
                <a:spcPct val="0"/>
              </a:spcAft>
              <a:defRPr sz="1800">
                <a:solidFill>
                  <a:schemeClr val="tx1"/>
                </a:solidFill>
                <a:latin typeface="+mn-lt"/>
                <a:ea typeface="+mn-ea"/>
                <a:cs typeface="+mn-cs"/>
                <a:sym typeface="Gill Sans" charset="0"/>
              </a:defRPr>
            </a:lvl8pPr>
            <a:lvl9pPr marL="685800" algn="ctr" rtl="0" fontAlgn="base">
              <a:spcBef>
                <a:spcPct val="0"/>
              </a:spcBef>
              <a:spcAft>
                <a:spcPct val="0"/>
              </a:spcAft>
              <a:defRPr sz="1800">
                <a:solidFill>
                  <a:schemeClr val="tx1"/>
                </a:solidFill>
                <a:latin typeface="+mn-lt"/>
                <a:ea typeface="+mn-ea"/>
                <a:cs typeface="+mn-cs"/>
                <a:sym typeface="Gill Sans" charset="0"/>
              </a:defRPr>
            </a:lvl9pPr>
          </a:lstStyle>
          <a:p>
            <a:pPr marL="0" indent="0" algn="l" eaLnBrk="1" hangingPunct="1"/>
            <a:endParaRPr lang="en-US" altLang="en-US" sz="2000" b="1" u="sng" dirty="0"/>
          </a:p>
          <a:p>
            <a:pPr marL="0" indent="0" algn="l" eaLnBrk="1" hangingPunct="1"/>
            <a:endParaRPr lang="en-US" altLang="en-US" sz="2000" b="1" u="sng" dirty="0"/>
          </a:p>
          <a:p>
            <a:pPr marL="0" indent="0" algn="l" eaLnBrk="1" hangingPunct="1"/>
            <a:endParaRPr lang="en-US" altLang="en-US" sz="2000" b="1" u="sng" dirty="0"/>
          </a:p>
          <a:p>
            <a:pPr algn="l" eaLnBrk="1" hangingPunct="1"/>
            <a:endParaRPr lang="en-US" altLang="en-US" sz="2000" dirty="0"/>
          </a:p>
          <a:p>
            <a:pPr algn="l" eaLnBrk="1" hangingPunct="1">
              <a:buFont typeface="Arial" panose="020B0604020202020204" pitchFamily="34" charset="0"/>
              <a:buChar char="•"/>
            </a:pPr>
            <a:endParaRPr lang="en-US" altLang="en-US" sz="2000" kern="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033" y="2860675"/>
            <a:ext cx="1658115" cy="110172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sym typeface="Bebas Neue" charset="0"/>
              </a:rPr>
              <a:t>HEALTHCARE FSA: </a:t>
            </a:r>
            <a:r>
              <a:rPr lang="en-US" b="1" dirty="0">
                <a:solidFill>
                  <a:srgbClr val="00826A"/>
                </a:solidFill>
                <a:sym typeface="Bebas Neue" charset="0"/>
              </a:rPr>
              <a:t>ELIGIBLE EXPENSES</a:t>
            </a:r>
            <a:endParaRPr lang="en-US" b="1" dirty="0">
              <a:solidFill>
                <a:srgbClr val="00826A"/>
              </a:solidFill>
            </a:endParaRPr>
          </a:p>
        </p:txBody>
      </p:sp>
      <p:sp>
        <p:nvSpPr>
          <p:cNvPr id="6" name="Content Placeholder 5"/>
          <p:cNvSpPr>
            <a:spLocks noGrp="1"/>
          </p:cNvSpPr>
          <p:nvPr>
            <p:ph sz="half" idx="1"/>
          </p:nvPr>
        </p:nvSpPr>
        <p:spPr>
          <a:xfrm>
            <a:off x="2514600" y="1489731"/>
            <a:ext cx="3581400" cy="3082270"/>
          </a:xfrm>
        </p:spPr>
        <p:txBody>
          <a:bodyPr/>
          <a:lstStyle/>
          <a:p>
            <a:pPr marL="0" indent="0">
              <a:buNone/>
            </a:pPr>
            <a:r>
              <a:rPr lang="en-US" altLang="en-US" sz="2400" b="1" dirty="0"/>
              <a:t>Eligible Expenses:</a:t>
            </a:r>
          </a:p>
          <a:p>
            <a:r>
              <a:rPr lang="en-US" altLang="en-US" sz="2000" dirty="0"/>
              <a:t>Co-pays and deductibles</a:t>
            </a:r>
          </a:p>
          <a:p>
            <a:r>
              <a:rPr lang="en-US" altLang="en-US" sz="2000" dirty="0"/>
              <a:t>Medical office visits</a:t>
            </a:r>
          </a:p>
          <a:p>
            <a:r>
              <a:rPr lang="en-US" altLang="en-US" sz="2000" dirty="0"/>
              <a:t>Prescription drugs</a:t>
            </a:r>
          </a:p>
          <a:p>
            <a:r>
              <a:rPr lang="en-US" altLang="en-US" sz="2000" dirty="0"/>
              <a:t>OTC drugs &amp; medications</a:t>
            </a:r>
          </a:p>
          <a:p>
            <a:r>
              <a:rPr lang="en-US" altLang="en-US" sz="2000" dirty="0"/>
              <a:t>Feminine care products</a:t>
            </a:r>
          </a:p>
          <a:p>
            <a:r>
              <a:rPr lang="en-US" altLang="en-US" sz="2000" dirty="0"/>
              <a:t>Dental/orthodontia care</a:t>
            </a:r>
          </a:p>
          <a:p>
            <a:r>
              <a:rPr lang="en-US" altLang="en-US" sz="2000" dirty="0"/>
              <a:t>Vision care</a:t>
            </a:r>
          </a:p>
          <a:p>
            <a:r>
              <a:rPr lang="en-US" altLang="en-US" sz="2000" dirty="0"/>
              <a:t>Vaccinations</a:t>
            </a:r>
          </a:p>
          <a:p>
            <a:r>
              <a:rPr lang="en-US" altLang="en-US" sz="2000" dirty="0"/>
              <a:t>Smoking cessation programs</a:t>
            </a:r>
          </a:p>
          <a:p>
            <a:pPr marL="0" indent="0">
              <a:buNone/>
            </a:pPr>
            <a:endParaRPr lang="en-US" sz="2000" dirty="0"/>
          </a:p>
        </p:txBody>
      </p:sp>
      <p:sp>
        <p:nvSpPr>
          <p:cNvPr id="11" name="Content Placeholder 10"/>
          <p:cNvSpPr>
            <a:spLocks noGrp="1"/>
          </p:cNvSpPr>
          <p:nvPr>
            <p:ph sz="half" idx="2"/>
          </p:nvPr>
        </p:nvSpPr>
        <p:spPr>
          <a:xfrm>
            <a:off x="6019800" y="1523087"/>
            <a:ext cx="3048000" cy="3048913"/>
          </a:xfrm>
        </p:spPr>
        <p:txBody>
          <a:bodyPr/>
          <a:lstStyle/>
          <a:p>
            <a:pPr marL="0" indent="0">
              <a:buNone/>
            </a:pPr>
            <a:r>
              <a:rPr lang="en-US" altLang="en-US" sz="2000" b="1" dirty="0"/>
              <a:t>    Ineligible Expenses:</a:t>
            </a:r>
          </a:p>
          <a:p>
            <a:r>
              <a:rPr lang="en-US" altLang="en-US" sz="1800" dirty="0"/>
              <a:t>Insurance premiums</a:t>
            </a:r>
          </a:p>
          <a:p>
            <a:r>
              <a:rPr lang="en-US" altLang="en-US" sz="1800" dirty="0"/>
              <a:t>Cosmetic procedures</a:t>
            </a:r>
          </a:p>
          <a:p>
            <a:r>
              <a:rPr lang="en-US" altLang="en-US" sz="1800" dirty="0"/>
              <a:t>Vitamins/supplements</a:t>
            </a:r>
          </a:p>
          <a:p>
            <a:r>
              <a:rPr lang="en-US" altLang="en-US" sz="1800" dirty="0"/>
              <a:t>Diet products/food</a:t>
            </a:r>
          </a:p>
          <a:p>
            <a:r>
              <a:rPr lang="en-US" altLang="en-US" sz="1800" dirty="0"/>
              <a:t>Health club fees</a:t>
            </a:r>
          </a:p>
          <a:p>
            <a:pPr marL="0" indent="0">
              <a:buNone/>
            </a:pPr>
            <a:endParaRPr lang="en-US" altLang="en-US" sz="1600" dirty="0"/>
          </a:p>
          <a:p>
            <a:endParaRPr lang="en-US" sz="2400" dirty="0"/>
          </a:p>
        </p:txBody>
      </p:sp>
      <p:sp>
        <p:nvSpPr>
          <p:cNvPr id="18" name="TextBox 17"/>
          <p:cNvSpPr txBox="1"/>
          <p:nvPr/>
        </p:nvSpPr>
        <p:spPr>
          <a:xfrm>
            <a:off x="533400" y="5602069"/>
            <a:ext cx="8105767" cy="646331"/>
          </a:xfrm>
          <a:prstGeom prst="rect">
            <a:avLst/>
          </a:prstGeom>
          <a:noFill/>
        </p:spPr>
        <p:txBody>
          <a:bodyPr wrap="square" rtlCol="0">
            <a:spAutoFit/>
          </a:bodyPr>
          <a:lstStyle/>
          <a:p>
            <a:r>
              <a:rPr lang="en-US" altLang="en-US" dirty="0">
                <a:latin typeface="+mn-lt"/>
              </a:rPr>
              <a:t>See complete listing of eligible items at </a:t>
            </a:r>
            <a:r>
              <a:rPr lang="en-US" altLang="en-US" dirty="0">
                <a:latin typeface="+mn-lt"/>
                <a:hlinkClick r:id="rId5"/>
              </a:rPr>
              <a:t>www.tasconline.com/eligible-expenses/</a:t>
            </a:r>
            <a:r>
              <a:rPr lang="en-US" altLang="en-US" dirty="0">
                <a:latin typeface="+mn-lt"/>
              </a:rPr>
              <a:t> </a:t>
            </a:r>
          </a:p>
          <a:p>
            <a:endParaRPr lang="en-US" dirty="0">
              <a:latin typeface="+mn-lt"/>
            </a:endParaRPr>
          </a:p>
        </p:txBody>
      </p:sp>
      <p:sp>
        <p:nvSpPr>
          <p:cNvPr id="12" name="&quot;Not Allowed&quot; Symbol 11">
            <a:extLst>
              <a:ext uri="{FF2B5EF4-FFF2-40B4-BE49-F238E27FC236}">
                <a16:creationId xmlns:a16="http://schemas.microsoft.com/office/drawing/2014/main" id="{F348242F-1F1E-4F81-BE0F-CD32FF051C2E}"/>
              </a:ext>
            </a:extLst>
          </p:cNvPr>
          <p:cNvSpPr/>
          <p:nvPr/>
        </p:nvSpPr>
        <p:spPr>
          <a:xfrm>
            <a:off x="5994498" y="1573907"/>
            <a:ext cx="304800" cy="304800"/>
          </a:xfrm>
          <a:prstGeom prst="noSmoking">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A person standing in a room&#10;&#10;Description automatically generated">
            <a:extLst>
              <a:ext uri="{FF2B5EF4-FFF2-40B4-BE49-F238E27FC236}">
                <a16:creationId xmlns:a16="http://schemas.microsoft.com/office/drawing/2014/main" id="{2DE612D8-7AFF-476F-839E-083A688D1B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033" y="4226897"/>
            <a:ext cx="1658115" cy="11071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6752631"/>
      </p:ext>
    </p:extLst>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9">
            <a:extLst>
              <a:ext uri="{FF2B5EF4-FFF2-40B4-BE49-F238E27FC236}">
                <a16:creationId xmlns:a16="http://schemas.microsoft.com/office/drawing/2014/main" id="{A4A03DBD-285B-4D13-B79E-B7FDF9F1AAAB}"/>
              </a:ext>
            </a:extLst>
          </p:cNvPr>
          <p:cNvSpPr>
            <a:spLocks noGrp="1" noChangeArrowheads="1"/>
          </p:cNvSpPr>
          <p:nvPr>
            <p:ph type="body" idx="1"/>
          </p:nvPr>
        </p:nvSpPr>
        <p:spPr/>
        <p:txBody>
          <a:bodyPr/>
          <a:lstStyle/>
          <a:p>
            <a:pPr eaLnBrk="1" hangingPunct="1">
              <a:lnSpc>
                <a:spcPct val="95000"/>
              </a:lnSpc>
            </a:pPr>
            <a:r>
              <a:rPr lang="en-US" altLang="en-US" sz="2400" dirty="0"/>
              <a:t>Elect pretax dollars to pay for eligible </a:t>
            </a:r>
            <a:br>
              <a:rPr lang="en-US" altLang="en-US" sz="2400" dirty="0"/>
            </a:br>
            <a:r>
              <a:rPr lang="en-US" altLang="en-US" sz="2400" dirty="0"/>
              <a:t>dependent day care services </a:t>
            </a:r>
          </a:p>
          <a:p>
            <a:pPr eaLnBrk="1" hangingPunct="1">
              <a:lnSpc>
                <a:spcPct val="95000"/>
              </a:lnSpc>
            </a:pPr>
            <a:r>
              <a:rPr lang="en-US" sz="2400" b="1" dirty="0"/>
              <a:t>Use-it-or-Lose-it Rule </a:t>
            </a:r>
            <a:endParaRPr lang="en-US" sz="2400" b="1" dirty="0" smtClean="0"/>
          </a:p>
          <a:p>
            <a:pPr eaLnBrk="1" hangingPunct="1">
              <a:lnSpc>
                <a:spcPct val="95000"/>
              </a:lnSpc>
            </a:pPr>
            <a:r>
              <a:rPr lang="en-US" altLang="en-US" sz="2400" b="1" dirty="0" smtClean="0"/>
              <a:t>Money </a:t>
            </a:r>
            <a:r>
              <a:rPr lang="en-US" altLang="en-US" sz="2400" b="1" dirty="0"/>
              <a:t>In, Money Out: </a:t>
            </a:r>
            <a:r>
              <a:rPr lang="en-US" altLang="en-US" sz="2400" dirty="0"/>
              <a:t>Dependent Care </a:t>
            </a:r>
            <a:br>
              <a:rPr lang="en-US" altLang="en-US" sz="2400" dirty="0"/>
            </a:br>
            <a:r>
              <a:rPr lang="en-US" altLang="en-US" sz="2400" dirty="0"/>
              <a:t>funds are only available </a:t>
            </a:r>
            <a:r>
              <a:rPr lang="en-US" altLang="en-US" sz="2400" i="1" dirty="0"/>
              <a:t>as</a:t>
            </a:r>
            <a:r>
              <a:rPr lang="en-US" altLang="en-US" sz="2400" dirty="0"/>
              <a:t> they are </a:t>
            </a:r>
            <a:br>
              <a:rPr lang="en-US" altLang="en-US" sz="2400" dirty="0"/>
            </a:br>
            <a:r>
              <a:rPr lang="en-US" altLang="en-US" sz="2400" dirty="0"/>
              <a:t>contributed to the plan via payroll.</a:t>
            </a:r>
          </a:p>
          <a:p>
            <a:pPr eaLnBrk="1" hangingPunct="1">
              <a:lnSpc>
                <a:spcPct val="95000"/>
              </a:lnSpc>
            </a:pPr>
            <a:r>
              <a:rPr lang="en-US" altLang="en-US" sz="2000" dirty="0"/>
              <a:t>Dependent Qualifications:</a:t>
            </a:r>
          </a:p>
          <a:p>
            <a:pPr lvl="1" eaLnBrk="1" hangingPunct="1">
              <a:lnSpc>
                <a:spcPct val="95000"/>
              </a:lnSpc>
            </a:pPr>
            <a:r>
              <a:rPr lang="en-US" altLang="en-US" sz="1800" dirty="0"/>
              <a:t>Individual that regularly spends at least 8 hours a day in your home</a:t>
            </a:r>
          </a:p>
          <a:p>
            <a:pPr lvl="1" eaLnBrk="1" hangingPunct="1">
              <a:lnSpc>
                <a:spcPct val="95000"/>
              </a:lnSpc>
            </a:pPr>
            <a:r>
              <a:rPr lang="en-US" altLang="en-US" sz="1800" dirty="0"/>
              <a:t>Dependent care for children under age 13</a:t>
            </a:r>
          </a:p>
          <a:p>
            <a:pPr lvl="1" eaLnBrk="1" hangingPunct="1">
              <a:lnSpc>
                <a:spcPct val="95000"/>
              </a:lnSpc>
            </a:pPr>
            <a:r>
              <a:rPr lang="en-US" altLang="en-US" sz="1800" dirty="0"/>
              <a:t>Dependent who is physically or mentally incapable of self-care</a:t>
            </a:r>
          </a:p>
          <a:p>
            <a:pPr lvl="1" eaLnBrk="1" hangingPunct="1">
              <a:lnSpc>
                <a:spcPct val="95000"/>
              </a:lnSpc>
            </a:pPr>
            <a:r>
              <a:rPr lang="en-US" altLang="en-US" sz="1800" dirty="0"/>
              <a:t>Your daycare provider must claim your payments as income and pay tax</a:t>
            </a:r>
          </a:p>
          <a:p>
            <a:pPr lvl="1" eaLnBrk="1" hangingPunct="1">
              <a:lnSpc>
                <a:spcPct val="95000"/>
              </a:lnSpc>
            </a:pPr>
            <a:r>
              <a:rPr lang="en-US" sz="1800" dirty="0"/>
              <a:t>Review </a:t>
            </a:r>
            <a:r>
              <a:rPr lang="en-US" sz="1800" i="1" dirty="0"/>
              <a:t>Dependent Care Qualifications Flyer </a:t>
            </a:r>
            <a:r>
              <a:rPr lang="en-US" sz="1800" dirty="0"/>
              <a:t>for complete details:</a:t>
            </a:r>
          </a:p>
          <a:p>
            <a:pPr lvl="1" eaLnBrk="1" hangingPunct="1">
              <a:lnSpc>
                <a:spcPct val="95000"/>
              </a:lnSpc>
            </a:pPr>
            <a:endParaRPr lang="en-US" altLang="en-US" sz="1800" dirty="0"/>
          </a:p>
        </p:txBody>
      </p:sp>
      <p:sp>
        <p:nvSpPr>
          <p:cNvPr id="11267" name="Rectangle 8">
            <a:extLst>
              <a:ext uri="{FF2B5EF4-FFF2-40B4-BE49-F238E27FC236}">
                <a16:creationId xmlns:a16="http://schemas.microsoft.com/office/drawing/2014/main" id="{207E8CCA-1777-4574-82E9-93D322C0F362}"/>
              </a:ext>
            </a:extLst>
          </p:cNvPr>
          <p:cNvSpPr>
            <a:spLocks noGrp="1" noChangeArrowheads="1"/>
          </p:cNvSpPr>
          <p:nvPr>
            <p:ph type="title"/>
          </p:nvPr>
        </p:nvSpPr>
        <p:spPr/>
        <p:txBody>
          <a:bodyPr/>
          <a:lstStyle/>
          <a:p>
            <a:pPr eaLnBrk="1" hangingPunct="1">
              <a:defRPr/>
            </a:pPr>
            <a:r>
              <a:rPr lang="en-US" altLang="en-US"/>
              <a:t>Dependent Care FSA</a:t>
            </a:r>
          </a:p>
        </p:txBody>
      </p:sp>
      <p:pic>
        <p:nvPicPr>
          <p:cNvPr id="5" name="Picture 4">
            <a:extLst>
              <a:ext uri="{FF2B5EF4-FFF2-40B4-BE49-F238E27FC236}">
                <a16:creationId xmlns:a16="http://schemas.microsoft.com/office/drawing/2014/main" id="{37C10BFB-CAD7-4ABD-A4E7-47F8CCB109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7925" y="1066800"/>
            <a:ext cx="2590800" cy="1727200"/>
          </a:xfrm>
          <a:prstGeom prst="rect">
            <a:avLst/>
          </a:prstGeom>
          <a:ln>
            <a:noFill/>
          </a:ln>
          <a:effectLst>
            <a:outerShdw blurRad="292100" dist="139700" dir="2700000" algn="tl" rotWithShape="0">
              <a:srgbClr val="333333">
                <a:alpha val="65000"/>
              </a:srgbClr>
            </a:outerShdw>
          </a:effectLst>
        </p:spPr>
      </p:pic>
      <p:sp>
        <p:nvSpPr>
          <p:cNvPr id="18436" name="Oval 10">
            <a:extLst>
              <a:ext uri="{FF2B5EF4-FFF2-40B4-BE49-F238E27FC236}">
                <a16:creationId xmlns:a16="http://schemas.microsoft.com/office/drawing/2014/main" id="{F1B98B1D-DC91-43EF-903A-76929088B3CA}"/>
              </a:ext>
            </a:extLst>
          </p:cNvPr>
          <p:cNvSpPr>
            <a:spLocks noChangeArrowheads="1"/>
          </p:cNvSpPr>
          <p:nvPr/>
        </p:nvSpPr>
        <p:spPr bwMode="auto">
          <a:xfrm>
            <a:off x="6943725" y="2514600"/>
            <a:ext cx="1905000" cy="1143000"/>
          </a:xfrm>
          <a:prstGeom prst="ellipse">
            <a:avLst/>
          </a:prstGeom>
          <a:gradFill flip="none" rotWithShape="1">
            <a:gsLst>
              <a:gs pos="0">
                <a:srgbClr val="008E77"/>
              </a:gs>
              <a:gs pos="32000">
                <a:srgbClr val="008E77"/>
              </a:gs>
              <a:gs pos="100000">
                <a:srgbClr val="71CEA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spcBef>
                <a:spcPct val="20000"/>
              </a:spcBef>
              <a:buClr>
                <a:srgbClr val="002654"/>
              </a:buClr>
              <a:buChar char="•"/>
              <a:defRPr sz="2800">
                <a:solidFill>
                  <a:schemeClr val="tx1"/>
                </a:solidFill>
                <a:latin typeface="Calibri" panose="020F0502020204030204" pitchFamily="34" charset="0"/>
              </a:defRPr>
            </a:lvl1pPr>
            <a:lvl2pPr marL="742950" indent="-285750">
              <a:spcBef>
                <a:spcPct val="20000"/>
              </a:spcBef>
              <a:buChar char="–"/>
              <a:defRPr sz="2400">
                <a:solidFill>
                  <a:schemeClr val="tx1"/>
                </a:solidFill>
                <a:latin typeface="Calibri" panose="020F0502020204030204" pitchFamily="34" charset="0"/>
              </a:defRPr>
            </a:lvl2pPr>
            <a:lvl3pPr marL="1143000" indent="-228600">
              <a:spcBef>
                <a:spcPct val="20000"/>
              </a:spcBef>
              <a:buChar char="•"/>
              <a:defRPr sz="20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ts val="0"/>
              </a:spcBef>
              <a:buNone/>
            </a:pPr>
            <a:r>
              <a:rPr lang="en-US" altLang="en-US" sz="1600" b="1" dirty="0">
                <a:solidFill>
                  <a:schemeClr val="lt1"/>
                </a:solidFill>
                <a:latin typeface="+mn-lt"/>
                <a:ea typeface="ヒラギノ角ゴ ProN W3" pitchFamily="-65" charset="-128"/>
              </a:rPr>
              <a:t>$5,000 max</a:t>
            </a:r>
          </a:p>
          <a:p>
            <a:pPr algn="ctr">
              <a:spcBef>
                <a:spcPts val="0"/>
              </a:spcBef>
              <a:buNone/>
            </a:pPr>
            <a:r>
              <a:rPr lang="en-US" altLang="en-US" sz="1600" b="1" dirty="0">
                <a:solidFill>
                  <a:schemeClr val="lt1"/>
                </a:solidFill>
                <a:latin typeface="+mn-lt"/>
                <a:ea typeface="ヒラギノ角ゴ ProN W3" pitchFamily="-65" charset="-128"/>
              </a:rPr>
              <a:t>contribution per year</a:t>
            </a:r>
          </a:p>
        </p:txBody>
      </p:sp>
      <p:sp>
        <p:nvSpPr>
          <p:cNvPr id="2" name="TextBox 1">
            <a:extLst>
              <a:ext uri="{FF2B5EF4-FFF2-40B4-BE49-F238E27FC236}">
                <a16:creationId xmlns:a16="http://schemas.microsoft.com/office/drawing/2014/main" id="{586E1E99-4F70-4A13-98B7-C15FE6FAC46D}"/>
              </a:ext>
            </a:extLst>
          </p:cNvPr>
          <p:cNvSpPr txBox="1"/>
          <p:nvPr/>
        </p:nvSpPr>
        <p:spPr>
          <a:xfrm>
            <a:off x="990600" y="5715000"/>
            <a:ext cx="8153400" cy="276999"/>
          </a:xfrm>
          <a:prstGeom prst="rect">
            <a:avLst/>
          </a:prstGeom>
          <a:noFill/>
        </p:spPr>
        <p:txBody>
          <a:bodyPr wrap="square" rtlCol="0">
            <a:spAutoFit/>
          </a:bodyPr>
          <a:lstStyle/>
          <a:p>
            <a:r>
              <a:rPr lang="en-US" sz="1200" dirty="0">
                <a:latin typeface="+mn-lt"/>
                <a:hlinkClick r:id="rId4"/>
              </a:rPr>
              <a:t>https://www.tasconline.com/uploads/KB/Flexsystem/FX-3166-080115%20FX%20Dependent%20Care%20Qualifications.pdf</a:t>
            </a:r>
            <a:r>
              <a:rPr lang="en-US" sz="1200" dirty="0">
                <a:latin typeface="+mn-lt"/>
              </a:rPr>
              <a:t> </a:t>
            </a:r>
          </a:p>
        </p:txBody>
      </p:sp>
    </p:spTree>
    <p:extLst>
      <p:ext uri="{BB962C8B-B14F-4D97-AF65-F5344CB8AC3E}">
        <p14:creationId xmlns:p14="http://schemas.microsoft.com/office/powerpoint/2010/main" val="342361368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326" y="1524001"/>
            <a:ext cx="1660188" cy="1106792"/>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2775"/>
          <a:stretch/>
        </p:blipFill>
        <p:spPr>
          <a:xfrm>
            <a:off x="569660" y="2819400"/>
            <a:ext cx="1697854" cy="105638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sym typeface="Bebas Neue" charset="0"/>
              </a:rPr>
              <a:t>DEPENDENT CARE FSA: </a:t>
            </a:r>
            <a:r>
              <a:rPr lang="en-US" b="1" dirty="0">
                <a:solidFill>
                  <a:srgbClr val="00826A"/>
                </a:solidFill>
                <a:sym typeface="Bebas Neue" charset="0"/>
              </a:rPr>
              <a:t>ELIGIBLE EXPENSES</a:t>
            </a:r>
            <a:endParaRPr lang="en-US" b="1" dirty="0">
              <a:solidFill>
                <a:srgbClr val="00826A"/>
              </a:solidFill>
            </a:endParaRPr>
          </a:p>
        </p:txBody>
      </p:sp>
      <p:sp>
        <p:nvSpPr>
          <p:cNvPr id="6" name="Content Placeholder 5"/>
          <p:cNvSpPr>
            <a:spLocks noGrp="1"/>
          </p:cNvSpPr>
          <p:nvPr>
            <p:ph sz="half" idx="1"/>
          </p:nvPr>
        </p:nvSpPr>
        <p:spPr>
          <a:xfrm>
            <a:off x="2533661" y="1524000"/>
            <a:ext cx="3486137" cy="3429000"/>
          </a:xfrm>
        </p:spPr>
        <p:txBody>
          <a:bodyPr/>
          <a:lstStyle/>
          <a:p>
            <a:pPr marL="0" indent="0">
              <a:buNone/>
            </a:pPr>
            <a:r>
              <a:rPr lang="en-US" altLang="en-US" sz="2000" b="1" dirty="0"/>
              <a:t>Eligible Expenses:</a:t>
            </a:r>
          </a:p>
          <a:p>
            <a:r>
              <a:rPr lang="en-US" altLang="en-US" sz="2000" dirty="0"/>
              <a:t>Daycare expenses</a:t>
            </a:r>
          </a:p>
          <a:p>
            <a:r>
              <a:rPr lang="en-US" altLang="en-US" sz="2000" dirty="0"/>
              <a:t>Before and after school care</a:t>
            </a:r>
          </a:p>
          <a:p>
            <a:r>
              <a:rPr lang="en-US" altLang="en-US" sz="2000" dirty="0"/>
              <a:t>Nanny expenses</a:t>
            </a:r>
          </a:p>
          <a:p>
            <a:r>
              <a:rPr lang="en-US" altLang="en-US" sz="2000" dirty="0"/>
              <a:t>Nursery school</a:t>
            </a:r>
          </a:p>
          <a:p>
            <a:r>
              <a:rPr lang="en-US" altLang="en-US" sz="2000" dirty="0"/>
              <a:t>Registration fees</a:t>
            </a:r>
          </a:p>
          <a:p>
            <a:r>
              <a:rPr lang="en-US" altLang="en-US" sz="2000" dirty="0"/>
              <a:t>Elder care/Nursing home</a:t>
            </a:r>
          </a:p>
          <a:p>
            <a:endParaRPr lang="en-US" sz="2000" dirty="0"/>
          </a:p>
        </p:txBody>
      </p:sp>
      <p:sp>
        <p:nvSpPr>
          <p:cNvPr id="7" name="Content Placeholder 6"/>
          <p:cNvSpPr>
            <a:spLocks noGrp="1"/>
          </p:cNvSpPr>
          <p:nvPr>
            <p:ph sz="half" idx="2"/>
          </p:nvPr>
        </p:nvSpPr>
        <p:spPr>
          <a:xfrm>
            <a:off x="6291147" y="1524000"/>
            <a:ext cx="2667000" cy="3048000"/>
          </a:xfrm>
        </p:spPr>
        <p:txBody>
          <a:bodyPr/>
          <a:lstStyle/>
          <a:p>
            <a:pPr marL="0" indent="0">
              <a:buNone/>
            </a:pPr>
            <a:r>
              <a:rPr lang="en-US" altLang="en-US" sz="1800" b="1" dirty="0"/>
              <a:t>Ineligible Expenses:</a:t>
            </a:r>
          </a:p>
          <a:p>
            <a:r>
              <a:rPr lang="en-US" altLang="en-US" sz="1800" dirty="0"/>
              <a:t>Tuition </a:t>
            </a:r>
          </a:p>
          <a:p>
            <a:r>
              <a:rPr lang="en-US" altLang="en-US" sz="1800" dirty="0"/>
              <a:t>Transportation</a:t>
            </a:r>
          </a:p>
          <a:p>
            <a:r>
              <a:rPr lang="en-US" altLang="en-US" sz="1800" dirty="0"/>
              <a:t>Activity fees/supplies</a:t>
            </a:r>
          </a:p>
          <a:p>
            <a:r>
              <a:rPr lang="en-US" altLang="en-US" sz="1800" dirty="0"/>
              <a:t>Field trips</a:t>
            </a:r>
          </a:p>
          <a:p>
            <a:r>
              <a:rPr lang="en-US" altLang="en-US" sz="1800" dirty="0"/>
              <a:t>Overnight camp</a:t>
            </a:r>
          </a:p>
          <a:p>
            <a:endParaRPr lang="en-US" sz="1800" dirty="0"/>
          </a:p>
        </p:txBody>
      </p:sp>
      <p:sp>
        <p:nvSpPr>
          <p:cNvPr id="8" name="&quot;Not Allowed&quot; Symbol 7">
            <a:extLst>
              <a:ext uri="{FF2B5EF4-FFF2-40B4-BE49-F238E27FC236}">
                <a16:creationId xmlns:a16="http://schemas.microsoft.com/office/drawing/2014/main" id="{462D8BE3-9D9A-46CE-9F87-8C6979363AA6}"/>
              </a:ext>
            </a:extLst>
          </p:cNvPr>
          <p:cNvSpPr/>
          <p:nvPr/>
        </p:nvSpPr>
        <p:spPr>
          <a:xfrm>
            <a:off x="6019798" y="1569720"/>
            <a:ext cx="304800" cy="304800"/>
          </a:xfrm>
          <a:prstGeom prst="noSmoking">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22701174"/>
      </p:ext>
    </p:extLst>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5265717" y="2663031"/>
            <a:ext cx="3417888" cy="641350"/>
          </a:xfrm>
          <a:prstGeom prst="rect">
            <a:avLst/>
          </a:prstGeom>
          <a:solidFill>
            <a:srgbClr val="71CEA7"/>
          </a:solidFill>
          <a:ln>
            <a:noFill/>
          </a:ln>
          <a:effectLst/>
        </p:spPr>
        <p:txBody>
          <a:bodyPr>
            <a:spAutoFit/>
          </a:bodyPr>
          <a:lstStyle>
            <a:lvl1pPr eaLnBrk="0" hangingPunct="0">
              <a:spcBef>
                <a:spcPct val="20000"/>
              </a:spcBef>
              <a:buClr>
                <a:srgbClr val="002654"/>
              </a:buClr>
              <a:buSzPct val="65000"/>
              <a:buFont typeface="Wingdings" pitchFamily="2" charset="2"/>
              <a:buChar char="n"/>
              <a:defRPr sz="2800">
                <a:solidFill>
                  <a:schemeClr val="tx1"/>
                </a:solidFill>
                <a:latin typeface="Calibri" pitchFamily="34" charset="0"/>
              </a:defRPr>
            </a:lvl1pPr>
            <a:lvl2pPr marL="742950" indent="-285750" eaLnBrk="0" hangingPunct="0">
              <a:spcBef>
                <a:spcPct val="20000"/>
              </a:spcBef>
              <a:buClr>
                <a:srgbClr val="1E7A6D"/>
              </a:buClr>
              <a:buSzPct val="60000"/>
              <a:buFont typeface="Wingdings" pitchFamily="2" charset="2"/>
              <a:buChar char="q"/>
              <a:defRPr sz="2600">
                <a:solidFill>
                  <a:schemeClr val="tx1"/>
                </a:solidFill>
                <a:latin typeface="Calibri" pitchFamily="34" charset="0"/>
              </a:defRPr>
            </a:lvl2pPr>
            <a:lvl3pPr marL="1143000" indent="-228600" eaLnBrk="0" hangingPunct="0">
              <a:spcBef>
                <a:spcPct val="20000"/>
              </a:spcBef>
              <a:buClr>
                <a:srgbClr val="002654"/>
              </a:buClr>
              <a:buSzPct val="65000"/>
              <a:buFont typeface="Wingdings" pitchFamily="2" charset="2"/>
              <a:buChar char="n"/>
              <a:defRPr sz="2200">
                <a:solidFill>
                  <a:schemeClr val="tx1"/>
                </a:solidFill>
                <a:latin typeface="Calibri" pitchFamily="34" charset="0"/>
              </a:defRPr>
            </a:lvl3pPr>
            <a:lvl4pPr marL="1600200" indent="-228600" eaLnBrk="0" hangingPunct="0">
              <a:spcBef>
                <a:spcPct val="20000"/>
              </a:spcBef>
              <a:buClr>
                <a:srgbClr val="1E7A6D"/>
              </a:buClr>
              <a:buSzPct val="70000"/>
              <a:buFont typeface="Wingdings" pitchFamily="2" charset="2"/>
              <a:buChar char="q"/>
              <a:defRPr sz="2000">
                <a:solidFill>
                  <a:schemeClr val="tx1"/>
                </a:solidFill>
                <a:latin typeface="Calibri" pitchFamily="34" charset="0"/>
              </a:defRPr>
            </a:lvl4pPr>
            <a:lvl5pPr marL="2057400" indent="-228600" eaLnBrk="0" hangingPunct="0">
              <a:spcBef>
                <a:spcPct val="20000"/>
              </a:spcBef>
              <a:buClr>
                <a:srgbClr val="002654"/>
              </a:buClr>
              <a:buSzPct val="75000"/>
              <a:buFont typeface="Wingdings" pitchFamily="2" charset="2"/>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9pPr>
          </a:lstStyle>
          <a:p>
            <a:pPr algn="ctr" eaLnBrk="1" hangingPunct="1">
              <a:buClrTx/>
              <a:buSzTx/>
              <a:buFontTx/>
              <a:buNone/>
            </a:pPr>
            <a:r>
              <a:rPr lang="en-US" altLang="en-US" sz="1800" b="1" dirty="0"/>
              <a:t>Employee (self), Spouse, </a:t>
            </a:r>
            <a:br>
              <a:rPr lang="en-US" altLang="en-US" sz="1800" b="1" dirty="0"/>
            </a:br>
            <a:r>
              <a:rPr lang="en-US" altLang="en-US" sz="1800" b="1" dirty="0"/>
              <a:t>and/or Dependents</a:t>
            </a:r>
          </a:p>
        </p:txBody>
      </p:sp>
      <p:sp>
        <p:nvSpPr>
          <p:cNvPr id="14" name="Text Box 9"/>
          <p:cNvSpPr txBox="1">
            <a:spLocks noChangeArrowheads="1"/>
          </p:cNvSpPr>
          <p:nvPr/>
        </p:nvSpPr>
        <p:spPr bwMode="auto">
          <a:xfrm>
            <a:off x="5343505" y="3585366"/>
            <a:ext cx="3340100" cy="366713"/>
          </a:xfrm>
          <a:prstGeom prst="rect">
            <a:avLst/>
          </a:prstGeom>
          <a:solidFill>
            <a:srgbClr val="71CEA7"/>
          </a:solidFill>
          <a:ln>
            <a:noFill/>
          </a:ln>
          <a:effectLst/>
        </p:spPr>
        <p:txBody>
          <a:bodyPr>
            <a:spAutoFit/>
          </a:bodyPr>
          <a:lstStyle>
            <a:lvl1pPr eaLnBrk="0" hangingPunct="0">
              <a:spcBef>
                <a:spcPct val="20000"/>
              </a:spcBef>
              <a:buClr>
                <a:srgbClr val="002654"/>
              </a:buClr>
              <a:buSzPct val="65000"/>
              <a:buFont typeface="Wingdings" pitchFamily="2" charset="2"/>
              <a:buChar char="n"/>
              <a:defRPr sz="2800">
                <a:solidFill>
                  <a:schemeClr val="tx1"/>
                </a:solidFill>
                <a:latin typeface="Calibri" pitchFamily="34" charset="0"/>
              </a:defRPr>
            </a:lvl1pPr>
            <a:lvl2pPr marL="742950" indent="-285750" eaLnBrk="0" hangingPunct="0">
              <a:spcBef>
                <a:spcPct val="20000"/>
              </a:spcBef>
              <a:buClr>
                <a:srgbClr val="1E7A6D"/>
              </a:buClr>
              <a:buSzPct val="60000"/>
              <a:buFont typeface="Wingdings" pitchFamily="2" charset="2"/>
              <a:buChar char="q"/>
              <a:defRPr sz="2600">
                <a:solidFill>
                  <a:schemeClr val="tx1"/>
                </a:solidFill>
                <a:latin typeface="Calibri" pitchFamily="34" charset="0"/>
              </a:defRPr>
            </a:lvl2pPr>
            <a:lvl3pPr marL="1143000" indent="-228600" eaLnBrk="0" hangingPunct="0">
              <a:spcBef>
                <a:spcPct val="20000"/>
              </a:spcBef>
              <a:buClr>
                <a:srgbClr val="002654"/>
              </a:buClr>
              <a:buSzPct val="65000"/>
              <a:buFont typeface="Wingdings" pitchFamily="2" charset="2"/>
              <a:buChar char="n"/>
              <a:defRPr sz="2200">
                <a:solidFill>
                  <a:schemeClr val="tx1"/>
                </a:solidFill>
                <a:latin typeface="Calibri" pitchFamily="34" charset="0"/>
              </a:defRPr>
            </a:lvl3pPr>
            <a:lvl4pPr marL="1600200" indent="-228600" eaLnBrk="0" hangingPunct="0">
              <a:spcBef>
                <a:spcPct val="20000"/>
              </a:spcBef>
              <a:buClr>
                <a:srgbClr val="1E7A6D"/>
              </a:buClr>
              <a:buSzPct val="70000"/>
              <a:buFont typeface="Wingdings" pitchFamily="2" charset="2"/>
              <a:buChar char="q"/>
              <a:defRPr sz="2000">
                <a:solidFill>
                  <a:schemeClr val="tx1"/>
                </a:solidFill>
                <a:latin typeface="Calibri" pitchFamily="34" charset="0"/>
              </a:defRPr>
            </a:lvl4pPr>
            <a:lvl5pPr marL="2057400" indent="-228600" eaLnBrk="0" hangingPunct="0">
              <a:spcBef>
                <a:spcPct val="20000"/>
              </a:spcBef>
              <a:buClr>
                <a:srgbClr val="002654"/>
              </a:buClr>
              <a:buSzPct val="75000"/>
              <a:buFont typeface="Wingdings" pitchFamily="2" charset="2"/>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9pPr>
          </a:lstStyle>
          <a:p>
            <a:pPr algn="ctr" eaLnBrk="1" hangingPunct="1">
              <a:spcBef>
                <a:spcPct val="50000"/>
              </a:spcBef>
              <a:buClrTx/>
              <a:buSzTx/>
              <a:buFontTx/>
              <a:buNone/>
            </a:pPr>
            <a:r>
              <a:rPr lang="en-US" altLang="en-US" sz="1800" b="1" dirty="0"/>
              <a:t>Qualified Dependents</a:t>
            </a:r>
          </a:p>
        </p:txBody>
      </p:sp>
      <p:grpSp>
        <p:nvGrpSpPr>
          <p:cNvPr id="3" name="Group 2">
            <a:extLst>
              <a:ext uri="{FF2B5EF4-FFF2-40B4-BE49-F238E27FC236}">
                <a16:creationId xmlns:a16="http://schemas.microsoft.com/office/drawing/2014/main" id="{6F62E49B-4E5C-4E54-9475-E10BA4AE3C29}"/>
              </a:ext>
            </a:extLst>
          </p:cNvPr>
          <p:cNvGrpSpPr/>
          <p:nvPr/>
        </p:nvGrpSpPr>
        <p:grpSpPr>
          <a:xfrm>
            <a:off x="1195367" y="2617787"/>
            <a:ext cx="4300538" cy="731837"/>
            <a:chOff x="1195367" y="2617787"/>
            <a:chExt cx="4300538" cy="731837"/>
          </a:xfrm>
        </p:grpSpPr>
        <p:sp>
          <p:nvSpPr>
            <p:cNvPr id="13" name="AutoShape 4"/>
            <p:cNvSpPr>
              <a:spLocks noChangeArrowheads="1"/>
            </p:cNvSpPr>
            <p:nvPr/>
          </p:nvSpPr>
          <p:spPr bwMode="auto">
            <a:xfrm>
              <a:off x="4497367" y="2617787"/>
              <a:ext cx="998538" cy="731837"/>
            </a:xfrm>
            <a:prstGeom prst="rightArrow">
              <a:avLst>
                <a:gd name="adj1" fmla="val 50000"/>
                <a:gd name="adj2" fmla="val 34111"/>
              </a:avLst>
            </a:prstGeom>
            <a:solidFill>
              <a:schemeClr val="bg1">
                <a:lumMod val="65000"/>
              </a:schemeClr>
            </a:solidFill>
            <a:ln>
              <a:noFill/>
            </a:ln>
            <a:effectLst/>
          </p:spPr>
          <p:txBody>
            <a:bodyPr wrap="none" anchor="ctr"/>
            <a:lstStyle>
              <a:lvl1pPr eaLnBrk="0" hangingPunct="0">
                <a:spcBef>
                  <a:spcPct val="20000"/>
                </a:spcBef>
                <a:buClr>
                  <a:srgbClr val="002654"/>
                </a:buClr>
                <a:buSzPct val="65000"/>
                <a:buFont typeface="Wingdings" pitchFamily="2" charset="2"/>
                <a:buChar char="n"/>
                <a:defRPr sz="2800">
                  <a:solidFill>
                    <a:schemeClr val="tx1"/>
                  </a:solidFill>
                  <a:latin typeface="Calibri" pitchFamily="34" charset="0"/>
                </a:defRPr>
              </a:lvl1pPr>
              <a:lvl2pPr marL="742950" indent="-285750" eaLnBrk="0" hangingPunct="0">
                <a:spcBef>
                  <a:spcPct val="20000"/>
                </a:spcBef>
                <a:buClr>
                  <a:srgbClr val="1E7A6D"/>
                </a:buClr>
                <a:buSzPct val="60000"/>
                <a:buFont typeface="Wingdings" pitchFamily="2" charset="2"/>
                <a:buChar char="q"/>
                <a:defRPr sz="2600">
                  <a:solidFill>
                    <a:schemeClr val="tx1"/>
                  </a:solidFill>
                  <a:latin typeface="Calibri" pitchFamily="34" charset="0"/>
                </a:defRPr>
              </a:lvl2pPr>
              <a:lvl3pPr marL="1143000" indent="-228600" eaLnBrk="0" hangingPunct="0">
                <a:spcBef>
                  <a:spcPct val="20000"/>
                </a:spcBef>
                <a:buClr>
                  <a:srgbClr val="002654"/>
                </a:buClr>
                <a:buSzPct val="65000"/>
                <a:buFont typeface="Wingdings" pitchFamily="2" charset="2"/>
                <a:buChar char="n"/>
                <a:defRPr sz="2200">
                  <a:solidFill>
                    <a:schemeClr val="tx1"/>
                  </a:solidFill>
                  <a:latin typeface="Calibri" pitchFamily="34" charset="0"/>
                </a:defRPr>
              </a:lvl3pPr>
              <a:lvl4pPr marL="1600200" indent="-228600" eaLnBrk="0" hangingPunct="0">
                <a:spcBef>
                  <a:spcPct val="20000"/>
                </a:spcBef>
                <a:buClr>
                  <a:srgbClr val="1E7A6D"/>
                </a:buClr>
                <a:buSzPct val="70000"/>
                <a:buFont typeface="Wingdings" pitchFamily="2" charset="2"/>
                <a:buChar char="q"/>
                <a:defRPr sz="2000">
                  <a:solidFill>
                    <a:schemeClr val="tx1"/>
                  </a:solidFill>
                  <a:latin typeface="Calibri" pitchFamily="34" charset="0"/>
                </a:defRPr>
              </a:lvl4pPr>
              <a:lvl5pPr marL="2057400" indent="-228600" eaLnBrk="0" hangingPunct="0">
                <a:spcBef>
                  <a:spcPct val="20000"/>
                </a:spcBef>
                <a:buClr>
                  <a:srgbClr val="002654"/>
                </a:buClr>
                <a:buSzPct val="75000"/>
                <a:buFont typeface="Wingdings" pitchFamily="2" charset="2"/>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9pPr>
            </a:lstStyle>
            <a:p>
              <a:pPr algn="ctr" eaLnBrk="1" hangingPunct="1">
                <a:spcBef>
                  <a:spcPct val="0"/>
                </a:spcBef>
                <a:buClrTx/>
                <a:buSzTx/>
                <a:buFontTx/>
                <a:buNone/>
              </a:pPr>
              <a:r>
                <a:rPr lang="en-US" altLang="en-US" sz="1800" dirty="0">
                  <a:solidFill>
                    <a:schemeClr val="bg1"/>
                  </a:solidFill>
                </a:rPr>
                <a:t>for</a:t>
              </a:r>
            </a:p>
          </p:txBody>
        </p:sp>
        <p:sp>
          <p:nvSpPr>
            <p:cNvPr id="19" name="Text Box 6"/>
            <p:cNvSpPr txBox="1">
              <a:spLocks noChangeArrowheads="1"/>
            </p:cNvSpPr>
            <p:nvPr/>
          </p:nvSpPr>
          <p:spPr bwMode="auto">
            <a:xfrm>
              <a:off x="1195367" y="2800348"/>
              <a:ext cx="3302000" cy="366713"/>
            </a:xfrm>
            <a:prstGeom prst="rect">
              <a:avLst/>
            </a:prstGeom>
            <a:solidFill>
              <a:srgbClr val="71CEA7"/>
            </a:solidFill>
            <a:ln>
              <a:noFill/>
            </a:ln>
            <a:effectLst/>
          </p:spPr>
          <p:txBody>
            <a:bodyPr>
              <a:spAutoFit/>
            </a:bodyPr>
            <a:lstStyle>
              <a:lvl1pPr marL="342900" indent="-342900" eaLnBrk="0" hangingPunct="0">
                <a:spcBef>
                  <a:spcPct val="20000"/>
                </a:spcBef>
                <a:buClr>
                  <a:srgbClr val="002654"/>
                </a:buClr>
                <a:buSzPct val="65000"/>
                <a:buFont typeface="Wingdings" pitchFamily="2" charset="2"/>
                <a:buChar char="n"/>
                <a:defRPr sz="2800">
                  <a:solidFill>
                    <a:schemeClr val="tx1"/>
                  </a:solidFill>
                  <a:latin typeface="Calibri" pitchFamily="34" charset="0"/>
                </a:defRPr>
              </a:lvl1pPr>
              <a:lvl2pPr marL="342900" eaLnBrk="0" hangingPunct="0">
                <a:spcBef>
                  <a:spcPct val="20000"/>
                </a:spcBef>
                <a:buClr>
                  <a:srgbClr val="1E7A6D"/>
                </a:buClr>
                <a:buSzPct val="60000"/>
                <a:buFont typeface="Wingdings" pitchFamily="2" charset="2"/>
                <a:buChar char="q"/>
                <a:defRPr sz="2600">
                  <a:solidFill>
                    <a:schemeClr val="tx1"/>
                  </a:solidFill>
                  <a:latin typeface="Calibri" pitchFamily="34" charset="0"/>
                </a:defRPr>
              </a:lvl2pPr>
              <a:lvl3pPr marL="1143000" indent="-228600" eaLnBrk="0" hangingPunct="0">
                <a:spcBef>
                  <a:spcPct val="20000"/>
                </a:spcBef>
                <a:buClr>
                  <a:srgbClr val="002654"/>
                </a:buClr>
                <a:buSzPct val="65000"/>
                <a:buFont typeface="Wingdings" pitchFamily="2" charset="2"/>
                <a:buChar char="n"/>
                <a:defRPr sz="2200">
                  <a:solidFill>
                    <a:schemeClr val="tx1"/>
                  </a:solidFill>
                  <a:latin typeface="Calibri" pitchFamily="34" charset="0"/>
                </a:defRPr>
              </a:lvl3pPr>
              <a:lvl4pPr marL="1600200" indent="-228600" eaLnBrk="0" hangingPunct="0">
                <a:spcBef>
                  <a:spcPct val="20000"/>
                </a:spcBef>
                <a:buClr>
                  <a:srgbClr val="1E7A6D"/>
                </a:buClr>
                <a:buSzPct val="70000"/>
                <a:buFont typeface="Wingdings" pitchFamily="2" charset="2"/>
                <a:buChar char="q"/>
                <a:defRPr sz="2000">
                  <a:solidFill>
                    <a:schemeClr val="tx1"/>
                  </a:solidFill>
                  <a:latin typeface="Calibri" pitchFamily="34" charset="0"/>
                </a:defRPr>
              </a:lvl4pPr>
              <a:lvl5pPr marL="2057400" indent="-228600" eaLnBrk="0" hangingPunct="0">
                <a:spcBef>
                  <a:spcPct val="20000"/>
                </a:spcBef>
                <a:buClr>
                  <a:srgbClr val="002654"/>
                </a:buClr>
                <a:buSzPct val="75000"/>
                <a:buFont typeface="Wingdings" pitchFamily="2" charset="2"/>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9pPr>
            </a:lstStyle>
            <a:p>
              <a:pPr lvl="1" eaLnBrk="1" hangingPunct="1">
                <a:spcBef>
                  <a:spcPct val="50000"/>
                </a:spcBef>
                <a:buClrTx/>
                <a:buSzTx/>
                <a:buFontTx/>
                <a:buNone/>
              </a:pPr>
              <a:r>
                <a:rPr lang="en-US" altLang="en-US" sz="1800" b="1" dirty="0"/>
                <a:t>Healthcare expenses</a:t>
              </a:r>
              <a:endParaRPr lang="en-US" altLang="en-US" sz="800" b="1" dirty="0"/>
            </a:p>
          </p:txBody>
        </p:sp>
      </p:grpSp>
      <p:grpSp>
        <p:nvGrpSpPr>
          <p:cNvPr id="4" name="Group 3">
            <a:extLst>
              <a:ext uri="{FF2B5EF4-FFF2-40B4-BE49-F238E27FC236}">
                <a16:creationId xmlns:a16="http://schemas.microsoft.com/office/drawing/2014/main" id="{570EAB07-A57D-4307-8A50-1C1FE3DD9464}"/>
              </a:ext>
            </a:extLst>
          </p:cNvPr>
          <p:cNvGrpSpPr/>
          <p:nvPr/>
        </p:nvGrpSpPr>
        <p:grpSpPr>
          <a:xfrm>
            <a:off x="1195367" y="3402806"/>
            <a:ext cx="4300538" cy="1043783"/>
            <a:chOff x="1195367" y="3402806"/>
            <a:chExt cx="4300538" cy="731837"/>
          </a:xfrm>
        </p:grpSpPr>
        <p:sp>
          <p:nvSpPr>
            <p:cNvPr id="15" name="Text Box 11"/>
            <p:cNvSpPr txBox="1">
              <a:spLocks noChangeArrowheads="1"/>
            </p:cNvSpPr>
            <p:nvPr/>
          </p:nvSpPr>
          <p:spPr bwMode="auto">
            <a:xfrm>
              <a:off x="1195367" y="3585367"/>
              <a:ext cx="3302000" cy="366713"/>
            </a:xfrm>
            <a:prstGeom prst="rect">
              <a:avLst/>
            </a:prstGeom>
            <a:solidFill>
              <a:srgbClr val="71CEA7"/>
            </a:solidFill>
            <a:ln>
              <a:noFill/>
            </a:ln>
            <a:effectLst/>
          </p:spPr>
          <p:txBody>
            <a:bodyPr>
              <a:spAutoFit/>
            </a:bodyPr>
            <a:lstStyle>
              <a:lvl1pPr marL="342900" indent="-342900" eaLnBrk="0" hangingPunct="0">
                <a:spcBef>
                  <a:spcPct val="20000"/>
                </a:spcBef>
                <a:buClr>
                  <a:srgbClr val="002654"/>
                </a:buClr>
                <a:buSzPct val="65000"/>
                <a:buFont typeface="Wingdings" pitchFamily="2" charset="2"/>
                <a:buChar char="n"/>
                <a:defRPr sz="2800">
                  <a:solidFill>
                    <a:schemeClr val="tx1"/>
                  </a:solidFill>
                  <a:latin typeface="Calibri" pitchFamily="34" charset="0"/>
                </a:defRPr>
              </a:lvl1pPr>
              <a:lvl2pPr marL="342900" eaLnBrk="0" hangingPunct="0">
                <a:spcBef>
                  <a:spcPct val="20000"/>
                </a:spcBef>
                <a:buClr>
                  <a:srgbClr val="1E7A6D"/>
                </a:buClr>
                <a:buSzPct val="60000"/>
                <a:buFont typeface="Wingdings" pitchFamily="2" charset="2"/>
                <a:buChar char="q"/>
                <a:defRPr sz="2600">
                  <a:solidFill>
                    <a:schemeClr val="tx1"/>
                  </a:solidFill>
                  <a:latin typeface="Calibri" pitchFamily="34" charset="0"/>
                </a:defRPr>
              </a:lvl2pPr>
              <a:lvl3pPr marL="1143000" indent="-228600" eaLnBrk="0" hangingPunct="0">
                <a:spcBef>
                  <a:spcPct val="20000"/>
                </a:spcBef>
                <a:buClr>
                  <a:srgbClr val="002654"/>
                </a:buClr>
                <a:buSzPct val="65000"/>
                <a:buFont typeface="Wingdings" pitchFamily="2" charset="2"/>
                <a:buChar char="n"/>
                <a:defRPr sz="2200">
                  <a:solidFill>
                    <a:schemeClr val="tx1"/>
                  </a:solidFill>
                  <a:latin typeface="Calibri" pitchFamily="34" charset="0"/>
                </a:defRPr>
              </a:lvl3pPr>
              <a:lvl4pPr marL="1600200" indent="-228600" eaLnBrk="0" hangingPunct="0">
                <a:spcBef>
                  <a:spcPct val="20000"/>
                </a:spcBef>
                <a:buClr>
                  <a:srgbClr val="1E7A6D"/>
                </a:buClr>
                <a:buSzPct val="70000"/>
                <a:buFont typeface="Wingdings" pitchFamily="2" charset="2"/>
                <a:buChar char="q"/>
                <a:defRPr sz="2000">
                  <a:solidFill>
                    <a:schemeClr val="tx1"/>
                  </a:solidFill>
                  <a:latin typeface="Calibri" pitchFamily="34" charset="0"/>
                </a:defRPr>
              </a:lvl4pPr>
              <a:lvl5pPr marL="2057400" indent="-228600" eaLnBrk="0" hangingPunct="0">
                <a:spcBef>
                  <a:spcPct val="20000"/>
                </a:spcBef>
                <a:buClr>
                  <a:srgbClr val="002654"/>
                </a:buClr>
                <a:buSzPct val="75000"/>
                <a:buFont typeface="Wingdings" pitchFamily="2" charset="2"/>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9pPr>
            </a:lstStyle>
            <a:p>
              <a:pPr lvl="1" eaLnBrk="1" hangingPunct="1">
                <a:spcBef>
                  <a:spcPct val="50000"/>
                </a:spcBef>
                <a:buClrTx/>
                <a:buSzTx/>
                <a:buFontTx/>
                <a:buNone/>
              </a:pPr>
              <a:r>
                <a:rPr lang="en-US" altLang="en-US" sz="1800" b="1" dirty="0"/>
                <a:t>Dependent Care expenses</a:t>
              </a:r>
            </a:p>
          </p:txBody>
        </p:sp>
        <p:sp>
          <p:nvSpPr>
            <p:cNvPr id="20" name="AutoShape 15"/>
            <p:cNvSpPr>
              <a:spLocks noChangeArrowheads="1"/>
            </p:cNvSpPr>
            <p:nvPr/>
          </p:nvSpPr>
          <p:spPr bwMode="auto">
            <a:xfrm>
              <a:off x="4497367" y="3402806"/>
              <a:ext cx="998538" cy="731837"/>
            </a:xfrm>
            <a:prstGeom prst="rightArrow">
              <a:avLst>
                <a:gd name="adj1" fmla="val 50000"/>
                <a:gd name="adj2" fmla="val 34111"/>
              </a:avLst>
            </a:prstGeom>
            <a:solidFill>
              <a:schemeClr val="bg1">
                <a:lumMod val="65000"/>
              </a:schemeClr>
            </a:solidFill>
            <a:ln>
              <a:noFill/>
            </a:ln>
            <a:effectLst/>
          </p:spPr>
          <p:txBody>
            <a:bodyPr wrap="none" anchor="ctr"/>
            <a:lstStyle>
              <a:lvl1pPr eaLnBrk="0" hangingPunct="0">
                <a:spcBef>
                  <a:spcPct val="20000"/>
                </a:spcBef>
                <a:buClr>
                  <a:srgbClr val="002654"/>
                </a:buClr>
                <a:buSzPct val="65000"/>
                <a:buFont typeface="Wingdings" pitchFamily="2" charset="2"/>
                <a:buChar char="n"/>
                <a:defRPr sz="2800">
                  <a:solidFill>
                    <a:schemeClr val="tx1"/>
                  </a:solidFill>
                  <a:latin typeface="Calibri" pitchFamily="34" charset="0"/>
                </a:defRPr>
              </a:lvl1pPr>
              <a:lvl2pPr marL="742950" indent="-285750" eaLnBrk="0" hangingPunct="0">
                <a:spcBef>
                  <a:spcPct val="20000"/>
                </a:spcBef>
                <a:buClr>
                  <a:srgbClr val="1E7A6D"/>
                </a:buClr>
                <a:buSzPct val="60000"/>
                <a:buFont typeface="Wingdings" pitchFamily="2" charset="2"/>
                <a:buChar char="q"/>
                <a:defRPr sz="2600">
                  <a:solidFill>
                    <a:schemeClr val="tx1"/>
                  </a:solidFill>
                  <a:latin typeface="Calibri" pitchFamily="34" charset="0"/>
                </a:defRPr>
              </a:lvl2pPr>
              <a:lvl3pPr marL="1143000" indent="-228600" eaLnBrk="0" hangingPunct="0">
                <a:spcBef>
                  <a:spcPct val="20000"/>
                </a:spcBef>
                <a:buClr>
                  <a:srgbClr val="002654"/>
                </a:buClr>
                <a:buSzPct val="65000"/>
                <a:buFont typeface="Wingdings" pitchFamily="2" charset="2"/>
                <a:buChar char="n"/>
                <a:defRPr sz="2200">
                  <a:solidFill>
                    <a:schemeClr val="tx1"/>
                  </a:solidFill>
                  <a:latin typeface="Calibri" pitchFamily="34" charset="0"/>
                </a:defRPr>
              </a:lvl3pPr>
              <a:lvl4pPr marL="1600200" indent="-228600" eaLnBrk="0" hangingPunct="0">
                <a:spcBef>
                  <a:spcPct val="20000"/>
                </a:spcBef>
                <a:buClr>
                  <a:srgbClr val="1E7A6D"/>
                </a:buClr>
                <a:buSzPct val="70000"/>
                <a:buFont typeface="Wingdings" pitchFamily="2" charset="2"/>
                <a:buChar char="q"/>
                <a:defRPr sz="2000">
                  <a:solidFill>
                    <a:schemeClr val="tx1"/>
                  </a:solidFill>
                  <a:latin typeface="Calibri" pitchFamily="34" charset="0"/>
                </a:defRPr>
              </a:lvl4pPr>
              <a:lvl5pPr marL="2057400" indent="-228600" eaLnBrk="0" hangingPunct="0">
                <a:spcBef>
                  <a:spcPct val="20000"/>
                </a:spcBef>
                <a:buClr>
                  <a:srgbClr val="002654"/>
                </a:buClr>
                <a:buSzPct val="75000"/>
                <a:buFont typeface="Wingdings" pitchFamily="2" charset="2"/>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002654"/>
                </a:buClr>
                <a:buSzPct val="75000"/>
                <a:buFont typeface="Wingdings" pitchFamily="2" charset="2"/>
                <a:buChar char="§"/>
                <a:defRPr sz="2000">
                  <a:solidFill>
                    <a:schemeClr val="tx1"/>
                  </a:solidFill>
                  <a:latin typeface="Calibri" pitchFamily="34" charset="0"/>
                </a:defRPr>
              </a:lvl9pPr>
            </a:lstStyle>
            <a:p>
              <a:pPr algn="ctr" eaLnBrk="1" hangingPunct="1">
                <a:spcBef>
                  <a:spcPct val="0"/>
                </a:spcBef>
                <a:buClrTx/>
                <a:buSzTx/>
                <a:buFontTx/>
                <a:buNone/>
              </a:pPr>
              <a:r>
                <a:rPr lang="en-US" altLang="en-US" sz="1800">
                  <a:solidFill>
                    <a:schemeClr val="bg1"/>
                  </a:solidFill>
                </a:rPr>
                <a:t>for</a:t>
              </a:r>
            </a:p>
          </p:txBody>
        </p:sp>
      </p:grpSp>
      <p:sp>
        <p:nvSpPr>
          <p:cNvPr id="2" name="Title 1"/>
          <p:cNvSpPr>
            <a:spLocks noGrp="1"/>
          </p:cNvSpPr>
          <p:nvPr>
            <p:ph type="title"/>
          </p:nvPr>
        </p:nvSpPr>
        <p:spPr/>
        <p:txBody>
          <a:bodyPr/>
          <a:lstStyle/>
          <a:p>
            <a:r>
              <a:rPr lang="en-US" dirty="0">
                <a:sym typeface="Bebas Neue" charset="0"/>
              </a:rPr>
              <a:t>HOW MUCH SHOULD YOU CONTRIBUTE?</a:t>
            </a:r>
            <a:endParaRPr lang="en-US" dirty="0"/>
          </a:p>
        </p:txBody>
      </p:sp>
      <p:sp>
        <p:nvSpPr>
          <p:cNvPr id="5" name="Content Placeholder 4"/>
          <p:cNvSpPr>
            <a:spLocks noGrp="1"/>
          </p:cNvSpPr>
          <p:nvPr>
            <p:ph idx="1"/>
          </p:nvPr>
        </p:nvSpPr>
        <p:spPr>
          <a:xfrm>
            <a:off x="533400" y="1469518"/>
            <a:ext cx="8153400" cy="1191132"/>
          </a:xfrm>
        </p:spPr>
        <p:txBody>
          <a:bodyPr/>
          <a:lstStyle/>
          <a:p>
            <a:pPr marL="0" indent="0">
              <a:buNone/>
            </a:pPr>
            <a:r>
              <a:rPr lang="en-US" altLang="en-US" kern="0" dirty="0"/>
              <a:t>Estimate out-of-pocket expenses for the Plan Year for you and your qualified dependents:</a:t>
            </a:r>
          </a:p>
        </p:txBody>
      </p:sp>
      <p:pic>
        <p:nvPicPr>
          <p:cNvPr id="18" name="Picture 7" descr="dollarsign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2737313"/>
            <a:ext cx="1149350" cy="206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8D2ED18-B8E2-4E19-911D-71CDFDC799A8}"/>
              </a:ext>
            </a:extLst>
          </p:cNvPr>
          <p:cNvSpPr txBox="1"/>
          <p:nvPr/>
        </p:nvSpPr>
        <p:spPr>
          <a:xfrm>
            <a:off x="533400" y="4953000"/>
            <a:ext cx="8189892" cy="1508105"/>
          </a:xfrm>
          <a:prstGeom prst="rect">
            <a:avLst/>
          </a:prstGeom>
          <a:noFill/>
        </p:spPr>
        <p:txBody>
          <a:bodyPr wrap="square" rtlCol="0">
            <a:spAutoFit/>
          </a:bodyPr>
          <a:lstStyle/>
          <a:p>
            <a:pPr marL="342900" indent="-342900">
              <a:buFont typeface="Arial" panose="020B0604020202020204" pitchFamily="34" charset="0"/>
              <a:buChar char="•"/>
            </a:pPr>
            <a:r>
              <a:rPr lang="en-US" altLang="en-US" sz="2400" dirty="0">
                <a:latin typeface="+mn-lt"/>
              </a:rPr>
              <a:t>Make sure your expenses qualify for FSA reimbursement</a:t>
            </a:r>
          </a:p>
          <a:p>
            <a:pPr marL="342900" indent="-342900">
              <a:buFont typeface="Arial" panose="020B0604020202020204" pitchFamily="34" charset="0"/>
              <a:buChar char="•"/>
            </a:pPr>
            <a:r>
              <a:rPr lang="en-US" altLang="en-US" sz="2400" dirty="0">
                <a:latin typeface="+mn-lt"/>
              </a:rPr>
              <a:t>Follow tax guidelines, rules, and limits.</a:t>
            </a:r>
            <a:br>
              <a:rPr lang="en-US" altLang="en-US" sz="2400" dirty="0">
                <a:latin typeface="+mn-lt"/>
              </a:rPr>
            </a:br>
            <a:r>
              <a:rPr lang="en-US" altLang="en-US" sz="2000" kern="0" dirty="0">
                <a:latin typeface="+mn-lt"/>
              </a:rPr>
              <a:t>View IRS contribution limits at </a:t>
            </a:r>
            <a:r>
              <a:rPr lang="en-US" altLang="en-US" sz="2000" dirty="0">
                <a:latin typeface="+mn-lt"/>
                <a:hlinkClick r:id="rId4"/>
              </a:rPr>
              <a:t>www.tasconline.com/benefits-limits</a:t>
            </a:r>
            <a:endParaRPr lang="en-US" altLang="en-US" sz="2000" dirty="0">
              <a:latin typeface="+mn-lt"/>
            </a:endParaRPr>
          </a:p>
          <a:p>
            <a:endParaRPr lang="en-US" altLang="en-US" sz="2400" b="1" i="1" dirty="0">
              <a:latin typeface="+mn-lt"/>
            </a:endParaRPr>
          </a:p>
        </p:txBody>
      </p:sp>
    </p:spTree>
    <p:extLst>
      <p:ext uri="{BB962C8B-B14F-4D97-AF65-F5344CB8AC3E}">
        <p14:creationId xmlns:p14="http://schemas.microsoft.com/office/powerpoint/2010/main" val="167802889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childTnLst>
                          </p:cTn>
                        </p:par>
                        <p:par>
                          <p:cTn id="14" fill="hold">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1000"/>
                                        <p:tgtEl>
                                          <p:spTgt spid="12"/>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1000"/>
                                        <p:tgtEl>
                                          <p:spTgt spid="4"/>
                                        </p:tgtEl>
                                      </p:cBhvr>
                                    </p:animEffect>
                                  </p:childTnLst>
                                </p:cTn>
                              </p:par>
                            </p:childTnLst>
                          </p:cTn>
                        </p:par>
                        <p:par>
                          <p:cTn id="22" fill="hold">
                            <p:stCondLst>
                              <p:cond delay="4000"/>
                            </p:stCondLst>
                            <p:childTnLst>
                              <p:par>
                                <p:cTn id="23" presetID="9"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17.7|3.1|3.3|6.7"/>
  <p:tag name="ARTICULATE_TITLE_TAG" val="More Reasons Why"/>
  <p:tag name="AUDIO_IMPORT" val="P:\business_development\On Demand Project\Prospective Client Presentations\FlexSystem Prospective Client Presentation\Audio\Slide 6.wav"/>
  <p:tag name="AUDIO_ID" val="344"/>
  <p:tag name="ARTICULATE_SLIDE_PAUSE" val="0"/>
  <p:tag name="ARTICULATE_NAV_LEVEL" val="1"/>
  <p:tag name="ARTICULATE_PLAYLIST_ID" val="-1"/>
  <p:tag name="ELAPSEDTIME" val="55.08"/>
  <p:tag name="TIMELINE" val="5.0/33.9/38.4/42.4/52.9"/>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11863</TotalTime>
  <Words>3577</Words>
  <Application>Microsoft Office PowerPoint</Application>
  <PresentationFormat>On-screen Show (4:3)</PresentationFormat>
  <Paragraphs>307</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MS PGothic</vt:lpstr>
      <vt:lpstr>Arial</vt:lpstr>
      <vt:lpstr>Bebas Neue</vt:lpstr>
      <vt:lpstr>Calibri</vt:lpstr>
      <vt:lpstr>Franchise</vt:lpstr>
      <vt:lpstr>Gill Sans</vt:lpstr>
      <vt:lpstr>Symbol</vt:lpstr>
      <vt:lpstr>Trebuchet MS</vt:lpstr>
      <vt:lpstr>Wingdings</vt:lpstr>
      <vt:lpstr>ヒラギノ角ゴ ProN W3</vt:lpstr>
      <vt:lpstr>Default Design</vt:lpstr>
      <vt:lpstr>PowerPoint Presentation</vt:lpstr>
      <vt:lpstr>FLEXIBLE SPENDING ACCOUNTS</vt:lpstr>
      <vt:lpstr>Tax Advantages</vt:lpstr>
      <vt:lpstr>FSA Savings Example</vt:lpstr>
      <vt:lpstr>Healthcare FSA</vt:lpstr>
      <vt:lpstr>HEALTHCARE FSA: ELIGIBLE EXPENSES</vt:lpstr>
      <vt:lpstr>Dependent Care FSA</vt:lpstr>
      <vt:lpstr>DEPENDENT CARE FSA: ELIGIBLE EXPENSES</vt:lpstr>
      <vt:lpstr>HOW MUCH SHOULD YOU CONTRIBUTE?</vt:lpstr>
      <vt:lpstr>Use-it-or-lose-it rule</vt:lpstr>
      <vt:lpstr>FLEXSYSTEM PLAN FEATURES</vt:lpstr>
      <vt:lpstr>HOW TO PARTICIPATE</vt:lpstr>
      <vt:lpstr>Two Ways to Access FSA Funds</vt:lpstr>
      <vt:lpstr>TASC Card Features</vt:lpstr>
      <vt:lpstr>TASC Card Accounts</vt:lpstr>
      <vt:lpstr>MyCash FUNDS</vt:lpstr>
      <vt:lpstr>Requesting a Reimbursement</vt:lpstr>
      <vt:lpstr>Account management</vt:lpstr>
      <vt:lpstr>Customer care</vt:lpstr>
      <vt:lpstr>THANK YOU</vt:lpstr>
    </vt:vector>
  </TitlesOfParts>
  <Company>Authorized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jturner</dc:creator>
  <cp:lastModifiedBy>Charlene Lyons</cp:lastModifiedBy>
  <cp:revision>613</cp:revision>
  <dcterms:created xsi:type="dcterms:W3CDTF">2014-01-24T18:21:18Z</dcterms:created>
  <dcterms:modified xsi:type="dcterms:W3CDTF">2020-05-14T16:19:35Z</dcterms:modified>
</cp:coreProperties>
</file>